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62" r:id="rId2"/>
    <p:sldId id="278" r:id="rId3"/>
    <p:sldId id="323" r:id="rId4"/>
    <p:sldId id="264" r:id="rId5"/>
    <p:sldId id="304" r:id="rId6"/>
    <p:sldId id="305" r:id="rId7"/>
    <p:sldId id="335" r:id="rId8"/>
    <p:sldId id="259" r:id="rId9"/>
    <p:sldId id="307" r:id="rId10"/>
    <p:sldId id="263" r:id="rId11"/>
    <p:sldId id="311" r:id="rId12"/>
    <p:sldId id="338" r:id="rId13"/>
    <p:sldId id="314" r:id="rId14"/>
    <p:sldId id="320" r:id="rId15"/>
    <p:sldId id="312" r:id="rId16"/>
    <p:sldId id="317" r:id="rId17"/>
    <p:sldId id="321" r:id="rId18"/>
    <p:sldId id="256" r:id="rId19"/>
    <p:sldId id="306" r:id="rId20"/>
    <p:sldId id="331" r:id="rId21"/>
    <p:sldId id="327" r:id="rId22"/>
    <p:sldId id="326" r:id="rId23"/>
    <p:sldId id="316" r:id="rId24"/>
    <p:sldId id="340" r:id="rId25"/>
    <p:sldId id="339" r:id="rId26"/>
    <p:sldId id="308" r:id="rId27"/>
    <p:sldId id="313" r:id="rId28"/>
    <p:sldId id="309" r:id="rId29"/>
    <p:sldId id="310" r:id="rId30"/>
    <p:sldId id="341" r:id="rId31"/>
    <p:sldId id="336" r:id="rId32"/>
    <p:sldId id="322" r:id="rId33"/>
    <p:sldId id="319" r:id="rId34"/>
    <p:sldId id="324" r:id="rId35"/>
    <p:sldId id="325" r:id="rId36"/>
    <p:sldId id="329" r:id="rId37"/>
    <p:sldId id="328" r:id="rId38"/>
    <p:sldId id="332" r:id="rId39"/>
    <p:sldId id="330" r:id="rId40"/>
    <p:sldId id="261" r:id="rId41"/>
    <p:sldId id="33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7:50.623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53 0,'11'0'281,"0"0"-265,-1 0 0,22 0-1,-21 0 1,10-11 0,10 1-1,-9 10 1,-1 0-1,0 0 1,21-11 0,-21 11-1,-10 0 1,21 0 0,-22-10 15,12 10 0,-12 0 0,1 0-15,-1 0 15,11 0-15,1 0 15,-12 0-15,1 0-1,-1 0 1,1 0 0,-11 10-1,32 1 16,-22-1 1,-10 1 30,-10-11 16,-1 0-46,1 0-17,-1 0 1,0 0-1,1 0 1,-1-11 0,-10 11-1,10 0 1,-10 0 0,11-10-1,-11 10 1,10-11-1,11 1 1,-21 10 0,10 0-1,1 0 1,-1 0 0,-10 0-1,0 0 1,10 0 15,-10 0 0,10 0-31,11 10 16,-21-10 0,11 0-1,10 11 1,-22-11 15,12 0 0,-1 0 32,1 0-48,-1 0 32</inkml:trace>
  <inkml:trace contextRef="#ctx0" brushRef="#br1" timeOffset="5948">0 74 0,'11'0'359,"0"0"-343,-1 0 15,1 0 0,-1 0 0,1 0-15,0 0 0,-1 0 15,1 0-16,10 0 1,-11 0 0,1 0-1,0 0 1,-11-10 0,21 10-1,-11-11 1,12 0 31,-12 1-47,1 10 15,-1 0 1,11 0 0,-10 0-1,0 0 1,-1-11-1,1 1 1,10 10 0,-21-11-1,21 11 1,-10 0 0,-1 0-1,1 0 1,-1 0 15,1 0-15,0 0 31,-1 0-32,-10 11 79,0-1-78,0 1 30,0-1-46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8:36.320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42 0,'10'0'281,"11"0"-265,22 0-1,-22 0 1,11 0-1,-11 0 1,32 0 0,-32 0-1,11 0 1,10 0 0,22-10-1,-22-1 1,0 11-1,-21 0 1,22 0 0,-33 0-1,1 0 1,-1 0 0,1 0-1,0 0 1,-1 0-1,1 0 1,-1-11 0,12 11-1,-12-10 1,1 10 0,-1 0-1,1 0 1,-1 0-1,1 0 1,0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8:39.082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32 0,'21'0'250,"63"0"-234,-31 0 0,-21 0-1,0 0 1,10 0-1,-10 0 1,-11 0 0,11 0-1,-11 0 1,-10 0 0,20 0-1,-20 0 1,0 0-1,-1 0 1,22 0 0,-22 0-1,12 0 1,-12 0 0,11 0-1,1 0 1,-12 0 15,1 0-15,-1 0-16,11 0 15,-10 0 1,0 0 0,10 0-1,-11 0 1,12 0-1,-1 0 1,-11 0 0,1 0-1,-1-11 1,12 11 15,-12 0 16,-10-10 328,0-1-328,11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7:58.480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0,'10'0'375,"1"0"-359,10 0-1,-10 0 1,10 0 0,0 0-1,-10 0 1,-1 0-16,1 0 31,10 0-15,11 0-1,-22 0 1,1 0 0,10 0-1,0 0 1,-10 0 0,10 0 15,0 0-16,-10 0 1,-1 0 0,1 0 31,-1 0-32,1 0 16,0 0 1,-1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8:00.028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8:03.067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8:05.558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0,'11'0'266,"-1"0"-251,1 0 1,0 0 0,10 0-1,-11 0 1,12 0 0,-1 0-1,32 0 1,-11 0-1,0 0 1,11 0 0,-42 0-1,10 0 1,-10 0 0,-1 0-1,11 0 1,-10 0-1,-1 0 1,1 0 15,0 0-15,-1 0 15,11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8:07.224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8:10.517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52 0,'10'0'406,"11"0"-390,-10 0 0,10 0-1,0 0 1,-10 0 0,-1 0-1,1 0 1,0 0-1,-1 0 1,1 0 0,-11-10-1,32 10 17,-22-11-17,22 11 1,-22 0-1,1-10 1,0 10 0,10 0-1,-11 0 1,1 0 0,0 0 30,-1 0-30,1 0 15,-1 0 1,-10-11 14,0 1 1,-10 10-31,-1 0 15,1 0-15,-1 0-1,0 0 1,1 0 0,-1 0-1,1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8:20.525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1T17:18:24.870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0,'10'0'344,"12"0"-328,-12 0-1,22 0 1,-21 0 0,-1 0-1,11 0 1,0 0-1,-10 0 1,10 0 0,0 0-1,-10 0 1,10 10 0,0-10-1,0 0 1,1 0-1,-1 0 1,-11 11 0,22-11-1,-11 0 17,0 0-17,1 0 1,-12 0-1,1 0 1,21 0 0,-22 0-1,11 0 1,0 0 0,-10 0-1,10 0 1,-10 0-1,10 0 1,-10 0 0,-1 0-1,1 0 17,-1 0-17,1 0 1,-1 0-1,1 0 17,21 0-17,-11 0 1,-10 0 0,10 0-1,-11 0 1,11 0-1,-10 0 1,0 0 15,-1 0-31,-10 10 32,11-10-17,-1 0 32,12 0-16,-12 0-15,1 0 0,10 0 15,-11 0 0,1 0-15,0 0 46,-1 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C67E-5ED9-416E-A9D3-5DD13CED3892}" type="datetimeFigureOut">
              <a:rPr lang="nl-NL" smtClean="0"/>
              <a:t>16-08-2022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DA0F2-5CA6-4032-BECA-C49E45031C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25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959AF-603B-4DEC-93E2-FC120E9D854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8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DA0F2-5CA6-4032-BECA-C49E45031CF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7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DA0F2-5CA6-4032-BECA-C49E45031CF9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52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DA0F2-5CA6-4032-BECA-C49E45031CF9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36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5.xml"/><Relationship Id="rId18" Type="http://schemas.openxmlformats.org/officeDocument/2006/relationships/customXml" Target="../ink/ink8.xml"/><Relationship Id="rId3" Type="http://schemas.openxmlformats.org/officeDocument/2006/relationships/image" Target="../media/image18.png"/><Relationship Id="rId21" Type="http://schemas.openxmlformats.org/officeDocument/2006/relationships/customXml" Target="../ink/ink10.xml"/><Relationship Id="rId7" Type="http://schemas.openxmlformats.org/officeDocument/2006/relationships/image" Target="../media/image17.emf"/><Relationship Id="rId12" Type="http://schemas.openxmlformats.org/officeDocument/2006/relationships/customXml" Target="../ink/ink4.xml"/><Relationship Id="rId17" Type="http://schemas.openxmlformats.org/officeDocument/2006/relationships/image" Target="../media/image21.emf"/><Relationship Id="rId25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customXml" Target="../ink/ink7.xml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9.emf"/><Relationship Id="rId24" Type="http://schemas.openxmlformats.org/officeDocument/2006/relationships/image" Target="../media/image24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1.xml"/><Relationship Id="rId10" Type="http://schemas.openxmlformats.org/officeDocument/2006/relationships/customXml" Target="../ink/ink3.xml"/><Relationship Id="rId19" Type="http://schemas.openxmlformats.org/officeDocument/2006/relationships/customXml" Target="../ink/ink9.xml"/><Relationship Id="rId4" Type="http://schemas.openxmlformats.org/officeDocument/2006/relationships/image" Target="../media/image19.png"/><Relationship Id="rId9" Type="http://schemas.openxmlformats.org/officeDocument/2006/relationships/image" Target="../media/image18.emf"/><Relationship Id="rId14" Type="http://schemas.openxmlformats.org/officeDocument/2006/relationships/image" Target="../media/image20.emf"/><Relationship Id="rId2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9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bb.n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la@knbb.nl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mijnknbb.n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5C0B9-15FA-4F26-B2D2-BE9BA8F3A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538" y="1756955"/>
            <a:ext cx="8825658" cy="1956987"/>
          </a:xfrm>
        </p:spPr>
        <p:txBody>
          <a:bodyPr/>
          <a:lstStyle/>
          <a:p>
            <a:r>
              <a:rPr lang="nl-NL" sz="4000" dirty="0"/>
              <a:t>KNBB ledenadministratie via </a:t>
            </a:r>
            <a:r>
              <a:rPr lang="nl-NL" sz="4000" dirty="0" err="1"/>
              <a:t>AllUnited</a:t>
            </a:r>
            <a:br>
              <a:rPr lang="nl-NL" sz="4000" dirty="0"/>
            </a:br>
            <a:br>
              <a:rPr lang="nl-NL" sz="4000" dirty="0"/>
            </a:br>
            <a:r>
              <a:rPr lang="nl-NL" sz="2800" dirty="0"/>
              <a:t>Handleiding voor functionaris zonder mutatiebevoegdheid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9AD1BB-E892-4E6D-9079-40E012BF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133" y="5151120"/>
            <a:ext cx="1554480" cy="518160"/>
          </a:xfrm>
          <a:prstGeom prst="rect">
            <a:avLst/>
          </a:prstGeom>
        </p:spPr>
      </p:pic>
      <p:pic>
        <p:nvPicPr>
          <p:cNvPr id="6" name="Tijdelijke aanduiding voor inhoud 10">
            <a:extLst>
              <a:ext uri="{FF2B5EF4-FFF2-40B4-BE49-F238E27FC236}">
                <a16:creationId xmlns:a16="http://schemas.microsoft.com/office/drawing/2014/main" id="{E121CB11-CD68-4E64-9543-52BA0A3ED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50" y="4777379"/>
            <a:ext cx="1786283" cy="195698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4486A3C-760F-45A1-ABCB-54FF05E8A7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" t="9124" r="87859" b="85355"/>
          <a:stretch/>
        </p:blipFill>
        <p:spPr>
          <a:xfrm>
            <a:off x="2941238" y="5009606"/>
            <a:ext cx="4133870" cy="10772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C78E5E9-AEE0-4499-859A-B472BF7BC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956" y="155422"/>
            <a:ext cx="548688" cy="603556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5FFEA7-F704-42C7-A974-10E9D883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 flipH="1">
            <a:off x="10752978" y="502991"/>
            <a:ext cx="1432420" cy="452844"/>
          </a:xfrm>
        </p:spPr>
        <p:txBody>
          <a:bodyPr/>
          <a:lstStyle/>
          <a:p>
            <a:fld id="{7BA2B438-F0FA-4E96-8DB1-96DB3F21B707}" type="datetime5">
              <a:rPr lang="en-US" smtClean="0"/>
              <a:t>16-Aug-22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C4DA16-1587-4CFF-AB2C-2D7FE23E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79184" y="1790699"/>
            <a:ext cx="3859795" cy="304801"/>
          </a:xfrm>
        </p:spPr>
        <p:txBody>
          <a:bodyPr/>
          <a:lstStyle/>
          <a:p>
            <a:r>
              <a:rPr lang="en-US" dirty="0"/>
              <a:t>Versie</a:t>
            </a:r>
          </a:p>
        </p:txBody>
      </p:sp>
    </p:spTree>
    <p:extLst>
      <p:ext uri="{BB962C8B-B14F-4D97-AF65-F5344CB8AC3E}">
        <p14:creationId xmlns:p14="http://schemas.microsoft.com/office/powerpoint/2010/main" val="35060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1"/>
    </mc:Choice>
    <mc:Fallback xmlns="">
      <p:transition spd="slow" advTm="110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D237C524-1203-4F95-823F-CD08048E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8" r="15420"/>
          <a:stretch/>
        </p:blipFill>
        <p:spPr>
          <a:xfrm>
            <a:off x="3690976" y="494875"/>
            <a:ext cx="5043298" cy="54006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7F1BDA7-A6F3-418B-9619-1460A5E2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02D1F6BD-E610-4AF0-AA4F-4DD96EA1BD7B}"/>
              </a:ext>
            </a:extLst>
          </p:cNvPr>
          <p:cNvSpPr/>
          <p:nvPr/>
        </p:nvSpPr>
        <p:spPr>
          <a:xfrm>
            <a:off x="3789680" y="4861560"/>
            <a:ext cx="619760" cy="106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89DD378-9455-4121-B9AC-8AA757C9F454}"/>
              </a:ext>
            </a:extLst>
          </p:cNvPr>
          <p:cNvSpPr/>
          <p:nvPr/>
        </p:nvSpPr>
        <p:spPr>
          <a:xfrm>
            <a:off x="3942080" y="5013960"/>
            <a:ext cx="619760" cy="106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03FE17-BBAC-4D6F-9E40-24570270B5F9}"/>
              </a:ext>
            </a:extLst>
          </p:cNvPr>
          <p:cNvSpPr/>
          <p:nvPr/>
        </p:nvSpPr>
        <p:spPr>
          <a:xfrm>
            <a:off x="371639" y="542925"/>
            <a:ext cx="321434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Velden worden later </a:t>
            </a:r>
          </a:p>
          <a:p>
            <a:pPr algn="ct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nog aangepast.</a:t>
            </a:r>
          </a:p>
          <a:p>
            <a:pPr algn="ct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lengte van de velden</a:t>
            </a:r>
          </a:p>
          <a:p>
            <a:pPr algn="ct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nog niet naar ons zin, </a:t>
            </a:r>
          </a:p>
          <a:p>
            <a:pPr algn="ct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hier wordt aan</a:t>
            </a:r>
          </a:p>
          <a:p>
            <a:pPr algn="ct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gewerkt.</a:t>
            </a:r>
          </a:p>
          <a:p>
            <a:pPr algn="ctr"/>
            <a:endParaRPr lang="nl-NL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 is het emailadres vaak nog over</a:t>
            </a:r>
          </a:p>
          <a:p>
            <a:pPr algn="ct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twee regels verdeeld</a:t>
            </a:r>
          </a:p>
          <a:p>
            <a:pPr algn="ctr"/>
            <a:endParaRPr lang="nl-NL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C4454EE-406C-4784-AAE1-D9A28FA4922A}"/>
              </a:ext>
            </a:extLst>
          </p:cNvPr>
          <p:cNvSpPr/>
          <p:nvPr/>
        </p:nvSpPr>
        <p:spPr>
          <a:xfrm>
            <a:off x="4154211" y="4019537"/>
            <a:ext cx="1234251" cy="138499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tx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Hier </a:t>
            </a:r>
            <a:r>
              <a:rPr lang="nl-NL" sz="1200" dirty="0">
                <a:ln w="0"/>
                <a:solidFill>
                  <a:schemeClr val="tx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komen indien van toepassing </a:t>
            </a:r>
            <a:r>
              <a:rPr lang="nl-NL" sz="1200" b="0" cap="none" spc="0" dirty="0">
                <a:ln w="0"/>
                <a:solidFill>
                  <a:schemeClr val="tx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uw actieve functies en/of lidmaatschappen te staan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312ACC2-3BE1-4481-8F02-E57690A607AE}"/>
              </a:ext>
            </a:extLst>
          </p:cNvPr>
          <p:cNvSpPr txBox="1"/>
          <p:nvPr/>
        </p:nvSpPr>
        <p:spPr>
          <a:xfrm>
            <a:off x="8734274" y="1332023"/>
            <a:ext cx="3093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Als u zich helemaal wenst af te melden bij de KNBB dan kunt u op Afmelden klikken. Er volgt een formulier waarmee u zich uit kunt schrijven.</a:t>
            </a:r>
          </a:p>
          <a:p>
            <a:endParaRPr lang="nl-NL" sz="1200" dirty="0"/>
          </a:p>
          <a:p>
            <a:r>
              <a:rPr lang="nl-NL" sz="1200" dirty="0"/>
              <a:t>Pas op het moment dat u aan al uw betalingsverplichtingen hebt voldaan zullen wij uw lidmaatschap beëindigen.</a:t>
            </a:r>
          </a:p>
          <a:p>
            <a:br>
              <a:rPr lang="nl-NL" sz="1200" dirty="0"/>
            </a:br>
            <a:r>
              <a:rPr lang="nl-NL" sz="1200" dirty="0"/>
              <a:t>Dit kan uiteraard alleen als u al uw functies (zo die er al waren) heeft neergelegd. En er geen opstelling in een competitie-team meer is.</a:t>
            </a:r>
          </a:p>
          <a:p>
            <a:r>
              <a:rPr lang="nl-NL" sz="1200" dirty="0"/>
              <a:t>Vergewis u er dus van dat u daar uit gehaald bent door uw teamcaptain u te laten afmelden bij het team.</a:t>
            </a:r>
          </a:p>
          <a:p>
            <a:br>
              <a:rPr lang="nl-NL" sz="1200" dirty="0"/>
            </a:br>
            <a:r>
              <a:rPr lang="nl-NL" sz="1200" dirty="0"/>
              <a:t>Bent u lid via een vereniging, dan dient u zich af te melden bij de secretaris van deze vereniging. Een optie om de secretaris te mailen vindt u onder ‘mijn vereniging’.</a:t>
            </a:r>
          </a:p>
          <a:p>
            <a:endParaRPr lang="nl-NL" sz="12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4F141D8-7F74-48E6-9CF0-E6FD58BB5834}"/>
              </a:ext>
            </a:extLst>
          </p:cNvPr>
          <p:cNvSpPr txBox="1"/>
          <p:nvPr/>
        </p:nvSpPr>
        <p:spPr>
          <a:xfrm>
            <a:off x="6270386" y="2394649"/>
            <a:ext cx="1512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err="1"/>
              <a:t>Uwbondsnummer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5401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81908"/>
            <a:ext cx="556278" cy="611905"/>
          </a:xfrm>
          <a:prstGeom prst="rect">
            <a:avLst/>
          </a:prstGeom>
        </p:spPr>
      </p:pic>
      <p:pic>
        <p:nvPicPr>
          <p:cNvPr id="1026" name="Afbeelding 6">
            <a:extLst>
              <a:ext uri="{FF2B5EF4-FFF2-40B4-BE49-F238E27FC236}">
                <a16:creationId xmlns:a16="http://schemas.microsoft.com/office/drawing/2014/main" id="{26304A53-7328-4712-86AF-93F0199B9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86" y="915491"/>
            <a:ext cx="2186623" cy="4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1A1B1E9-0B5E-46CC-8EC2-4EB387EC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94" y="985714"/>
            <a:ext cx="16209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deze kop</a:t>
            </a:r>
            <a:endParaRPr kumimoji="0" lang="nl-NL" altLang="nl-NL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8444F5-6CD1-49E4-817D-C9938F038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94" y="1352238"/>
            <a:ext cx="677527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komt u op de pagina waar u de nodige gegevens kunt wijzigen/aanvullen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(Enkele velden kunnen niet gewijzigd worden en zijn dan ook grijs gearceerd zoals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effectLst/>
              </a:rPr>
              <a:t>geslacht, geboortedatum, achternaam)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effectLst/>
              </a:rPr>
              <a:t>Vul de datum in waarop u de gegevens wenst te wijzigen (meestal ‘van</a:t>
            </a:r>
            <a:r>
              <a:rPr lang="nl-NL" altLang="nl-NL" sz="1400" dirty="0"/>
              <a:t>daag’).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effectLst/>
              </a:rPr>
              <a:t>Onderaan het scherm ziet u ‘Interessegebieden’. </a:t>
            </a:r>
            <a:r>
              <a:rPr lang="nl-NL" sz="1400" dirty="0"/>
              <a:t>Interessegebieden zijn er om te zorgen dat u in Mijn KNBB alleen de informatie ontvangt die u graag wil zien, zodat u als driebandenliefhebber niet steeds nieuws ziet over snooker of pool. </a:t>
            </a:r>
            <a:r>
              <a:rPr lang="nl-NL" altLang="nl-NL" sz="1400" dirty="0"/>
              <a:t>Vink aan wat uw voorkeur heeft. Vult u alleen ‘interesse in….’ dan krijgt u nieuws van de betreffende sectie. Wilt u ook de door het bestuur verstuurde Nieuwsbrief per mail ontvangen, dan vinkt u “Nieuwsbrief….” ook aan.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400" dirty="0"/>
              <a:t>Vergeet niet op ‘versturen’ te klikken. Anders worden uw wijzigingen niet verwerkt.</a:t>
            </a:r>
            <a:endParaRPr kumimoji="0" lang="nl-NL" altLang="nl-NL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2DCEAA-4AEF-40BF-ADAB-51ADF7484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11701"/>
            <a:ext cx="187286" cy="14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sz="20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AA537B-ABE2-43ED-B34F-C60842DCB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5145403"/>
            <a:ext cx="5332367" cy="1453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4EB2F33D-01C7-47AC-A4B6-3062025DB629}"/>
                  </a:ext>
                </a:extLst>
              </p14:cNvPr>
              <p14:cNvContentPartPr/>
              <p14:nvPr/>
            </p14:nvContentPartPr>
            <p14:xfrm>
              <a:off x="8149410" y="1520160"/>
              <a:ext cx="175680" cy="2700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4EB2F33D-01C7-47AC-A4B6-3062025DB6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20970" y="1491720"/>
                <a:ext cx="2084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2692BAE4-F2A5-4BBF-9B36-08A248F467DC}"/>
                  </a:ext>
                </a:extLst>
              </p14:cNvPr>
              <p14:cNvContentPartPr/>
              <p14:nvPr/>
            </p14:nvContentPartPr>
            <p14:xfrm>
              <a:off x="8138250" y="1851720"/>
              <a:ext cx="1335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2692BAE4-F2A5-4BBF-9B36-08A248F467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9810" y="1823280"/>
                <a:ext cx="190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FDC1804F-FC28-4772-9056-9E77347F707A}"/>
                  </a:ext>
                </a:extLst>
              </p14:cNvPr>
              <p14:cNvContentPartPr/>
              <p14:nvPr/>
            </p14:nvContentPartPr>
            <p14:xfrm>
              <a:off x="8138250" y="2015520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FDC1804F-FC28-4772-9056-9E77347F70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09810" y="1987080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15B77CD0-8A3B-45C7-A9A8-D79EC74FB009}"/>
                  </a:ext>
                </a:extLst>
              </p14:cNvPr>
              <p14:cNvContentPartPr/>
              <p14:nvPr/>
            </p14:nvContentPartPr>
            <p14:xfrm>
              <a:off x="8473410" y="2308920"/>
              <a:ext cx="360" cy="3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15B77CD0-8A3B-45C7-A9A8-D79EC74FB0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44970" y="2280480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4E80ADB3-8BA3-48C0-878E-550B198D1674}"/>
                  </a:ext>
                </a:extLst>
              </p14:cNvPr>
              <p14:cNvContentPartPr/>
              <p14:nvPr/>
            </p14:nvContentPartPr>
            <p14:xfrm>
              <a:off x="8096130" y="2602320"/>
              <a:ext cx="164160" cy="36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4E80ADB3-8BA3-48C0-878E-550B198D167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67690" y="2573880"/>
                <a:ext cx="221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D8EA8BF2-30F1-4000-853F-4691B14CB67A}"/>
                  </a:ext>
                </a:extLst>
              </p14:cNvPr>
              <p14:cNvContentPartPr/>
              <p14:nvPr/>
            </p14:nvContentPartPr>
            <p14:xfrm>
              <a:off x="8222130" y="2747040"/>
              <a:ext cx="360" cy="36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D8EA8BF2-30F1-4000-853F-4691B14CB6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93690" y="2718600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07E56F5B-8A20-400E-AB88-6C723D88BB56}"/>
                  </a:ext>
                </a:extLst>
              </p14:cNvPr>
              <p14:cNvContentPartPr/>
              <p14:nvPr/>
            </p14:nvContentPartPr>
            <p14:xfrm>
              <a:off x="8065890" y="2914800"/>
              <a:ext cx="122040" cy="1908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07E56F5B-8A20-400E-AB88-6C723D88BB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37450" y="2886360"/>
                <a:ext cx="178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675500DE-32A0-48BA-AB6B-4229BB8D901C}"/>
                  </a:ext>
                </a:extLst>
              </p14:cNvPr>
              <p14:cNvContentPartPr/>
              <p14:nvPr/>
            </p14:nvContentPartPr>
            <p14:xfrm>
              <a:off x="8728650" y="590640"/>
              <a:ext cx="360" cy="36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675500DE-32A0-48BA-AB6B-4229BB8D90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00210" y="562200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8CA5A6D8-D180-4762-A6A6-5CA66B656532}"/>
                  </a:ext>
                </a:extLst>
              </p14:cNvPr>
              <p14:cNvContentPartPr/>
              <p14:nvPr/>
            </p14:nvContentPartPr>
            <p14:xfrm>
              <a:off x="8328690" y="727800"/>
              <a:ext cx="335520" cy="1260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8CA5A6D8-D180-4762-A6A6-5CA66B65653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00250" y="699360"/>
                <a:ext cx="3924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B4B8098C-3A67-4182-83E8-A50CEF7E8B80}"/>
                  </a:ext>
                </a:extLst>
              </p14:cNvPr>
              <p14:cNvContentPartPr/>
              <p14:nvPr/>
            </p14:nvContentPartPr>
            <p14:xfrm>
              <a:off x="8229690" y="4389180"/>
              <a:ext cx="248040" cy="165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B4B8098C-3A67-4182-83E8-A50CEF7E8B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01250" y="4360740"/>
                <a:ext cx="304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69EF9624-05D7-4971-B2C9-013EA65E9C73}"/>
                  </a:ext>
                </a:extLst>
              </p14:cNvPr>
              <p14:cNvContentPartPr/>
              <p14:nvPr/>
            </p14:nvContentPartPr>
            <p14:xfrm>
              <a:off x="8020170" y="4880580"/>
              <a:ext cx="282240" cy="165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69EF9624-05D7-4971-B2C9-013EA65E9C7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91730" y="4852140"/>
                <a:ext cx="339120" cy="734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99BB73EE-727E-4867-89F4-3366980AB78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48435" y="181908"/>
            <a:ext cx="2736036" cy="63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4"/>
    </mc:Choice>
    <mc:Fallback xmlns="">
      <p:transition spd="slow" advTm="1657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1479D83-95AD-46C8-836A-2EB8897A70B2}"/>
              </a:ext>
            </a:extLst>
          </p:cNvPr>
          <p:cNvSpPr txBox="1"/>
          <p:nvPr/>
        </p:nvSpPr>
        <p:spPr>
          <a:xfrm>
            <a:off x="539931" y="1175657"/>
            <a:ext cx="48245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Vul bij ‘postadres’ alleen gegevens in als</a:t>
            </a:r>
          </a:p>
          <a:p>
            <a:r>
              <a:rPr lang="nl-NL" dirty="0"/>
              <a:t>Deze afwijken van uw ‘woonadres’.</a:t>
            </a:r>
          </a:p>
          <a:p>
            <a:endParaRPr lang="nl-NL" dirty="0"/>
          </a:p>
          <a:p>
            <a:r>
              <a:rPr lang="nl-NL" dirty="0"/>
              <a:t>Alleen Postcode en huisnummer invullen is voldoende, het systeem heeft een postcodeboek gekoppeld en zal de straatnaam en plaats zelf invullen.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Vul bij e-mail factuurdebiteur alleen een e-mailadres als dit afwijkt van uw ‘E-mailadres’ in het veld daarboven.	</a:t>
            </a:r>
          </a:p>
          <a:p>
            <a:r>
              <a:rPr lang="nl-NL" dirty="0"/>
              <a:t>Let op: Dit is alleen de factuur voor uw ‘persoonlijke’ facturen. Gaat uw factuur naar een vereniging, dan  zal dit naar de secretaris gestuurd worden. Vult u hier dus geen emailadres in van uw secretaris.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9A1334-C83F-4587-8D62-C75BAE41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F9EF620-F15B-436B-AAEA-FA696D389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87" y="1085520"/>
            <a:ext cx="4737072" cy="52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6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F1BDA7-A6F3-418B-9619-1460A5E2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3135016-A16A-4E7C-BE2F-1A34AD1C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1138237"/>
            <a:ext cx="9191625" cy="458152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078C83E-8D95-4B90-86F8-9A54D9F72886}"/>
              </a:ext>
            </a:extLst>
          </p:cNvPr>
          <p:cNvSpPr/>
          <p:nvPr/>
        </p:nvSpPr>
        <p:spPr>
          <a:xfrm>
            <a:off x="4225108" y="3309257"/>
            <a:ext cx="764903" cy="2525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FD3401-BDDD-4127-8096-B9EF29066DC6}"/>
              </a:ext>
            </a:extLst>
          </p:cNvPr>
          <p:cNvSpPr/>
          <p:nvPr/>
        </p:nvSpPr>
        <p:spPr>
          <a:xfrm>
            <a:off x="4225107" y="3730165"/>
            <a:ext cx="764903" cy="2525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D3DB374-96C4-47C3-875C-CA99A34F939F}"/>
              </a:ext>
            </a:extLst>
          </p:cNvPr>
          <p:cNvSpPr/>
          <p:nvPr/>
        </p:nvSpPr>
        <p:spPr>
          <a:xfrm>
            <a:off x="4164146" y="5027742"/>
            <a:ext cx="764903" cy="2525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C154BF-E973-4DB6-90FC-D686ABE30E95}"/>
              </a:ext>
            </a:extLst>
          </p:cNvPr>
          <p:cNvSpPr txBox="1"/>
          <p:nvPr/>
        </p:nvSpPr>
        <p:spPr>
          <a:xfrm>
            <a:off x="1363955" y="5829244"/>
            <a:ext cx="912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Hier staan de gegevens van het bestuur van de vereniging waar u  lid van bent, (indien van toepassing) het kan dus voorkomen dat uw eigen naam hier ook bij staat.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B322301-9D4A-4713-A02D-8476E6BA02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089" r="4804" b="24554"/>
          <a:stretch/>
        </p:blipFill>
        <p:spPr>
          <a:xfrm>
            <a:off x="2243932" y="1245808"/>
            <a:ext cx="2051649" cy="42791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A9FC246-F3F5-4817-B898-174932C15932}"/>
              </a:ext>
            </a:extLst>
          </p:cNvPr>
          <p:cNvSpPr/>
          <p:nvPr/>
        </p:nvSpPr>
        <p:spPr>
          <a:xfrm>
            <a:off x="2243932" y="1328959"/>
            <a:ext cx="1697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Klik op Mijn vereniging</a:t>
            </a:r>
          </a:p>
        </p:txBody>
      </p:sp>
    </p:spTree>
    <p:extLst>
      <p:ext uri="{BB962C8B-B14F-4D97-AF65-F5344CB8AC3E}">
        <p14:creationId xmlns:p14="http://schemas.microsoft.com/office/powerpoint/2010/main" val="8086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6"/>
    </mc:Choice>
    <mc:Fallback xmlns="">
      <p:transition spd="slow" advTm="11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8D3DB374-96C4-47C3-875C-CA99A34F939F}"/>
              </a:ext>
            </a:extLst>
          </p:cNvPr>
          <p:cNvSpPr/>
          <p:nvPr/>
        </p:nvSpPr>
        <p:spPr>
          <a:xfrm>
            <a:off x="4315067" y="2281788"/>
            <a:ext cx="764903" cy="2525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0B7665-60B5-413F-84AA-8A82B00B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68" y="277343"/>
            <a:ext cx="5587909" cy="495909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7F1BDA7-A6F3-418B-9619-1460A5E2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6C154BF-E973-4DB6-90FC-D686ABE30E95}"/>
              </a:ext>
            </a:extLst>
          </p:cNvPr>
          <p:cNvSpPr txBox="1"/>
          <p:nvPr/>
        </p:nvSpPr>
        <p:spPr>
          <a:xfrm>
            <a:off x="782682" y="5550821"/>
            <a:ext cx="974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Hier vindt u onder een ‘</a:t>
            </a:r>
            <a:r>
              <a:rPr lang="nl-NL" sz="1400" dirty="0" err="1"/>
              <a:t>dropdown</a:t>
            </a:r>
            <a:r>
              <a:rPr lang="nl-NL" sz="1400" dirty="0"/>
              <a:t>’ menu de verschillende evenementen en agenda’s van de KNBB, later zullen hier ook ‘Persoonlijke agenda’s’ worden toegevoegd.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4A0536B-0DDF-456E-A6BC-CCE47C01A0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089" r="4804" b="24554"/>
          <a:stretch/>
        </p:blipFill>
        <p:spPr>
          <a:xfrm>
            <a:off x="3292645" y="2126198"/>
            <a:ext cx="1894894" cy="395217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364BA5A-F9E0-42EA-8D73-47CD8B3D04FF}"/>
              </a:ext>
            </a:extLst>
          </p:cNvPr>
          <p:cNvSpPr/>
          <p:nvPr/>
        </p:nvSpPr>
        <p:spPr>
          <a:xfrm>
            <a:off x="3553902" y="2235202"/>
            <a:ext cx="1231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Klik op Agenda</a:t>
            </a:r>
          </a:p>
        </p:txBody>
      </p:sp>
    </p:spTree>
    <p:extLst>
      <p:ext uri="{BB962C8B-B14F-4D97-AF65-F5344CB8AC3E}">
        <p14:creationId xmlns:p14="http://schemas.microsoft.com/office/powerpoint/2010/main" val="6208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4"/>
    </mc:Choice>
    <mc:Fallback xmlns="">
      <p:transition spd="slow" advTm="11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38180E5-22A8-49CC-9878-36F204E22FB9}"/>
              </a:ext>
            </a:extLst>
          </p:cNvPr>
          <p:cNvSpPr/>
          <p:nvPr/>
        </p:nvSpPr>
        <p:spPr>
          <a:xfrm>
            <a:off x="1480600" y="4719488"/>
            <a:ext cx="87458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Hier ziet u een overzicht van uw persoonlijke facturen, tevens is hier een link naar </a:t>
            </a:r>
            <a:r>
              <a:rPr lang="nl-NL" sz="1400" dirty="0" err="1"/>
              <a:t>iDeal</a:t>
            </a:r>
            <a:r>
              <a:rPr lang="nl-NL" sz="1400" dirty="0"/>
              <a:t>-betalen geplaatst als er een factuur klaar staat. U klikt op de link en gaat dan naar de beveiligde omgeving van </a:t>
            </a:r>
            <a:r>
              <a:rPr lang="nl-NL" sz="1400" dirty="0" err="1"/>
              <a:t>iDeal</a:t>
            </a:r>
            <a:r>
              <a:rPr lang="nl-NL" sz="1400" dirty="0"/>
              <a:t>. </a:t>
            </a:r>
          </a:p>
          <a:p>
            <a:endParaRPr lang="nl-NL" sz="1400" dirty="0"/>
          </a:p>
          <a:p>
            <a:r>
              <a:rPr lang="nl-NL" sz="1400" dirty="0"/>
              <a:t>De tussenpersoon van onze </a:t>
            </a:r>
            <a:r>
              <a:rPr lang="nl-NL" sz="1400" dirty="0" err="1"/>
              <a:t>iDealbetalingen</a:t>
            </a:r>
            <a:r>
              <a:rPr lang="nl-NL" sz="1400" dirty="0"/>
              <a:t> is “</a:t>
            </a:r>
            <a:r>
              <a:rPr lang="nl-NL" sz="1400" dirty="0" err="1"/>
              <a:t>Mollie</a:t>
            </a:r>
            <a:r>
              <a:rPr lang="nl-NL" sz="1400" dirty="0"/>
              <a:t> </a:t>
            </a:r>
            <a:r>
              <a:rPr lang="nl-NL" sz="1400" dirty="0" err="1"/>
              <a:t>payments</a:t>
            </a:r>
            <a:r>
              <a:rPr lang="nl-NL" sz="1400" dirty="0"/>
              <a:t>”. Heeft u de betalingen geheel afgerond dan zal uiteraard de ‘openstaande post’ op  € 0,00 staan. </a:t>
            </a:r>
          </a:p>
          <a:p>
            <a:r>
              <a:rPr lang="nl-NL" sz="1400" dirty="0"/>
              <a:t>U kunt alle facturen apart betalen of in een keer alles als u bij ‘openstaande posten’ de onderste link aanklikt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276A87-5004-49C7-BEB1-B63C139C6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162" y="968961"/>
            <a:ext cx="3647072" cy="34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4"/>
    </mc:Choice>
    <mc:Fallback xmlns="">
      <p:transition spd="slow" advTm="1079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4C2E525-707E-4943-94EA-B0376283A6E2}"/>
              </a:ext>
            </a:extLst>
          </p:cNvPr>
          <p:cNvSpPr/>
          <p:nvPr/>
        </p:nvSpPr>
        <p:spPr>
          <a:xfrm>
            <a:off x="2453828" y="2967335"/>
            <a:ext cx="7284366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Ledenmodule</a:t>
            </a:r>
          </a:p>
          <a:p>
            <a:pPr algn="ctr"/>
            <a:endParaRPr lang="nl-N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 het bijwerken van de ledenadministratie van uw vereniging/district</a:t>
            </a:r>
          </a:p>
        </p:txBody>
      </p:sp>
    </p:spTree>
    <p:extLst>
      <p:ext uri="{BB962C8B-B14F-4D97-AF65-F5344CB8AC3E}">
        <p14:creationId xmlns:p14="http://schemas.microsoft.com/office/powerpoint/2010/main" val="16428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6"/>
    </mc:Choice>
    <mc:Fallback xmlns="">
      <p:transition spd="slow" advTm="607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0F5996E-9A17-4E31-91AE-E2EAAF18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55422"/>
            <a:ext cx="548688" cy="6035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7549F4-FDFD-4978-9591-68FE3735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97" y="0"/>
            <a:ext cx="11356343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9F519D6-CF0C-4C51-AEAC-AB58DACAD8D9}"/>
              </a:ext>
            </a:extLst>
          </p:cNvPr>
          <p:cNvSpPr/>
          <p:nvPr/>
        </p:nvSpPr>
        <p:spPr>
          <a:xfrm>
            <a:off x="5267960" y="2601791"/>
            <a:ext cx="2687320" cy="230832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nl-NL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Hier komt uw naam te staan</a:t>
            </a:r>
            <a:endParaRPr lang="nl-NL" sz="9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E77B8701-9BB2-41BA-9A12-6EA16D4E409F}"/>
              </a:ext>
            </a:extLst>
          </p:cNvPr>
          <p:cNvSpPr/>
          <p:nvPr/>
        </p:nvSpPr>
        <p:spPr>
          <a:xfrm>
            <a:off x="2548708" y="2796108"/>
            <a:ext cx="2076027" cy="1046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46BFD4-2AF4-411C-9EC8-3B0DCB9C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938" y="307822"/>
            <a:ext cx="548688" cy="603556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2F4289A1-C5D2-4516-9B16-3819A54F7469}"/>
              </a:ext>
            </a:extLst>
          </p:cNvPr>
          <p:cNvSpPr/>
          <p:nvPr/>
        </p:nvSpPr>
        <p:spPr>
          <a:xfrm>
            <a:off x="2651153" y="3134521"/>
            <a:ext cx="20760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 op 	</a:t>
            </a:r>
          </a:p>
          <a:p>
            <a:r>
              <a:rPr lang="nl-NL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Ledenmodule</a:t>
            </a:r>
            <a:endParaRPr lang="nl-NL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7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4"/>
    </mc:Choice>
    <mc:Fallback xmlns="">
      <p:transition spd="slow" advTm="6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DD84C91-5C76-4E79-841E-D4321828B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2" y="599119"/>
            <a:ext cx="2885758" cy="501297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821112E-4164-4CDB-9BC8-4CBA4C6B0330}"/>
              </a:ext>
            </a:extLst>
          </p:cNvPr>
          <p:cNvSpPr txBox="1"/>
          <p:nvPr/>
        </p:nvSpPr>
        <p:spPr>
          <a:xfrm>
            <a:off x="3759200" y="610443"/>
            <a:ext cx="5476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Een ‘persoonlijk lid’ van de KNBB ziet minder opties dan bijvoorbeeld een bestuurslid van een ‘vereniging/district/gewest’ van de KNBB.</a:t>
            </a:r>
          </a:p>
          <a:p>
            <a:endParaRPr lang="nl-NL" sz="1600" dirty="0"/>
          </a:p>
          <a:p>
            <a:r>
              <a:rPr lang="nl-NL" sz="1600" dirty="0"/>
              <a:t>Hiernaast is een menu te zien van een individueel lid. (dus geen bestuurder of iemand met een ‘functie’ in bijv. een commissie.</a:t>
            </a:r>
          </a:p>
          <a:p>
            <a:endParaRPr lang="nl-NL" sz="1600" dirty="0"/>
          </a:p>
          <a:p>
            <a:r>
              <a:rPr lang="nl-NL" sz="1600" dirty="0"/>
              <a:t>Hij/zij kan zelf de gegevens bijwerken, bijvoorbeeld ‘adres, postcode woonplaats’ of ‘telefoon en/of e-mailadres’. Alle leden krijgen toegang tot hun eigen gegevens. Ook uw verenigingsleden.</a:t>
            </a:r>
          </a:p>
          <a:p>
            <a:endParaRPr lang="nl-NL" sz="1600" dirty="0"/>
          </a:p>
          <a:p>
            <a:r>
              <a:rPr lang="nl-NL" sz="1600" dirty="0"/>
              <a:t>Een geboortedatum, achternaam of geslacht kan na aanmelding niet meer worden gewijzigd. Dit is alleen door het bondsbureau aan te passen.</a:t>
            </a:r>
          </a:p>
          <a:p>
            <a:br>
              <a:rPr lang="nl-NL" sz="1600" dirty="0"/>
            </a:br>
            <a:r>
              <a:rPr lang="nl-NL" sz="1600" dirty="0"/>
              <a:t>Mochten er in de toekomst inschrijvingen zijn gedaan voor evenementen dan staan deze er ook op. Hierover later meer.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E97EB38-208F-4906-8C95-CABFF3A1199C}"/>
              </a:ext>
            </a:extLst>
          </p:cNvPr>
          <p:cNvSpPr/>
          <p:nvPr/>
        </p:nvSpPr>
        <p:spPr>
          <a:xfrm>
            <a:off x="426720" y="2946400"/>
            <a:ext cx="252984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nl-NL" sz="1000" dirty="0"/>
              <a:t>Hier staat uw naam</a:t>
            </a:r>
          </a:p>
          <a:p>
            <a:pPr algn="ctr"/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3710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6"/>
    </mc:Choice>
    <mc:Fallback xmlns="">
      <p:transition spd="slow" advTm="1143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DC9747-DBA9-451E-BEF3-43E0FBB9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55422"/>
            <a:ext cx="548688" cy="60355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5869143-83CA-4C65-9ADA-E5556334B906}"/>
              </a:ext>
            </a:extLst>
          </p:cNvPr>
          <p:cNvSpPr/>
          <p:nvPr/>
        </p:nvSpPr>
        <p:spPr>
          <a:xfrm>
            <a:off x="2117194" y="2967335"/>
            <a:ext cx="79576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Ledenmodule voor functionaris zonder </a:t>
            </a:r>
          </a:p>
          <a:p>
            <a:pPr algn="ctr"/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‘mutatie bevoegdheden’</a:t>
            </a:r>
            <a:endParaRPr lang="nl-N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7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"/>
    </mc:Choice>
    <mc:Fallback xmlns="">
      <p:transition spd="slow" advTm="60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C236703-4B3C-4449-BF7D-D34D9A432861}"/>
              </a:ext>
            </a:extLst>
          </p:cNvPr>
          <p:cNvSpPr txBox="1"/>
          <p:nvPr/>
        </p:nvSpPr>
        <p:spPr>
          <a:xfrm>
            <a:off x="1097280" y="1114697"/>
            <a:ext cx="713231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Handleiding voor functionaris zonder mutatiebevoegdheid</a:t>
            </a:r>
          </a:p>
          <a:p>
            <a:endParaRPr lang="nl-NL" sz="2000" dirty="0"/>
          </a:p>
          <a:p>
            <a:r>
              <a:rPr lang="nl-NL" sz="2000" dirty="0"/>
              <a:t>De schermen die getoond zijn in deze handleiding kunnen afwijken van de ‘live’ omgeving. </a:t>
            </a:r>
          </a:p>
          <a:p>
            <a:endParaRPr lang="nl-NL" sz="2000" dirty="0"/>
          </a:p>
          <a:p>
            <a:r>
              <a:rPr lang="nl-NL" sz="2000" dirty="0"/>
              <a:t>Het systeem zal in de loop van de tijd meer mogelijkheden krijgen. In eerste instantie zult u derhalve mogelijk minder zien dan in deze handleiding opgenomen is. Op de laatste pagina zal te lezen zijn wat in de toekomst mogelijk wordt.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>
                <a:solidFill>
                  <a:schemeClr val="bg1"/>
                </a:solidFill>
              </a:rPr>
              <a:t>Alle gegevens in deze handleiding zijn geanonimiseerd conform AVG regels.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F6B829-A716-420A-B4AB-0ADCF81BD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906" y="155423"/>
            <a:ext cx="54868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3"/>
    </mc:Choice>
    <mc:Fallback xmlns="">
      <p:transition spd="slow" advTm="1574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74A573C-DB87-4929-891F-59F91DFA1ECB}"/>
              </a:ext>
            </a:extLst>
          </p:cNvPr>
          <p:cNvSpPr/>
          <p:nvPr/>
        </p:nvSpPr>
        <p:spPr>
          <a:xfrm>
            <a:off x="616903" y="492035"/>
            <a:ext cx="11089246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Enkele tips voordat u begint:</a:t>
            </a:r>
          </a:p>
          <a:p>
            <a:pPr algn="ctr"/>
            <a:endParaRPr lang="nl-NL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Wilt u terug naar een ‘vorig scherm’ en/of ‘vorige selectie’?</a:t>
            </a:r>
          </a:p>
          <a:p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 dan </a:t>
            </a:r>
            <a:r>
              <a:rPr lang="nl-NL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niet</a:t>
            </a:r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op het ‘terug pijltje’ van de ‘URL’.</a:t>
            </a:r>
          </a:p>
          <a:p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</a:t>
            </a:r>
          </a:p>
          <a:p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Maar op het woord ‘Terug’ bovenaan de pagina.</a:t>
            </a:r>
          </a:p>
          <a:p>
            <a:pPr algn="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Voeg alleen een relatie </a:t>
            </a:r>
          </a:p>
          <a:p>
            <a:pPr algn="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(+Relatie) toe als dit </a:t>
            </a:r>
          </a:p>
          <a:p>
            <a:pPr algn="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‘een geheel nieuw persoon’</a:t>
            </a:r>
          </a:p>
          <a:p>
            <a:pPr algn="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(en nooit eerder lid geweest van de KNBB),</a:t>
            </a:r>
          </a:p>
          <a:p>
            <a:pPr algn="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dus niet bij een nieuw lidmaatschap </a:t>
            </a:r>
          </a:p>
          <a:p>
            <a:pPr algn="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 een bestaand (oud)lid. Dit doet u bij</a:t>
            </a:r>
          </a:p>
          <a:p>
            <a:pPr algn="r"/>
            <a:r>
              <a:rPr lang="nl-NL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nieuwe‘functie</a:t>
            </a:r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of ‘activiteit’.</a:t>
            </a:r>
          </a:p>
          <a:p>
            <a:pPr algn="ctr"/>
            <a:endParaRPr lang="nl-N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ED8403-93C2-4BA9-9D6E-9D9596AE5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2" y="3068558"/>
            <a:ext cx="1895475" cy="20193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89AA570-31C1-4860-B8D9-38110F6F0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348" y="4216131"/>
            <a:ext cx="2971800" cy="10953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4A76A91-F773-424E-AA4E-9866A9C4A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242" y="4297283"/>
            <a:ext cx="5019675" cy="790575"/>
          </a:xfrm>
          <a:prstGeom prst="rect">
            <a:avLst/>
          </a:prstGeom>
        </p:spPr>
      </p:pic>
      <p:pic>
        <p:nvPicPr>
          <p:cNvPr id="8" name="Graphic 7" descr="Geen teken">
            <a:extLst>
              <a:ext uri="{FF2B5EF4-FFF2-40B4-BE49-F238E27FC236}">
                <a16:creationId xmlns:a16="http://schemas.microsoft.com/office/drawing/2014/main" id="{74D55BD6-46A4-431D-8FE9-03840B2F4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807" y="2953870"/>
            <a:ext cx="553416" cy="553416"/>
          </a:xfrm>
          <a:prstGeom prst="rect">
            <a:avLst/>
          </a:prstGeom>
        </p:spPr>
      </p:pic>
      <p:pic>
        <p:nvPicPr>
          <p:cNvPr id="10" name="Graphic 9" descr="Vinkje">
            <a:extLst>
              <a:ext uri="{FF2B5EF4-FFF2-40B4-BE49-F238E27FC236}">
                <a16:creationId xmlns:a16="http://schemas.microsoft.com/office/drawing/2014/main" id="{598751E3-331C-45BB-9189-2636ECB387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3760" y="3995023"/>
            <a:ext cx="426720" cy="604520"/>
          </a:xfrm>
          <a:prstGeom prst="rect">
            <a:avLst/>
          </a:prstGeom>
        </p:spPr>
      </p:pic>
      <p:pic>
        <p:nvPicPr>
          <p:cNvPr id="12" name="Graphic 11" descr="Pijl: lichte curve">
            <a:extLst>
              <a:ext uri="{FF2B5EF4-FFF2-40B4-BE49-F238E27FC236}">
                <a16:creationId xmlns:a16="http://schemas.microsoft.com/office/drawing/2014/main" id="{D5499AAD-E894-43C6-AB46-460FFB5A3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631418">
            <a:off x="7982122" y="3537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7"/>
    </mc:Choice>
    <mc:Fallback xmlns="">
      <p:transition spd="slow" advTm="1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1DF7D50-760F-49A3-BCB2-D2E800F0EE77}"/>
              </a:ext>
            </a:extLst>
          </p:cNvPr>
          <p:cNvSpPr/>
          <p:nvPr/>
        </p:nvSpPr>
        <p:spPr>
          <a:xfrm>
            <a:off x="229655" y="492034"/>
            <a:ext cx="11769305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Enkele tips voordat u begint:</a:t>
            </a:r>
          </a:p>
          <a:p>
            <a:pPr algn="ctr"/>
            <a:endParaRPr lang="nl-NL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 scherm bevat belangrijke informatie over waar u zich bevindt.</a:t>
            </a:r>
            <a:endParaRPr lang="nl-NL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 ziet u hier dat u in het ‘Home’ scherm bent</a:t>
            </a:r>
          </a:p>
          <a:p>
            <a:pPr algn="ctr"/>
            <a:endParaRPr lang="nl-N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nl-NL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</a:t>
            </a:r>
            <a:r>
              <a:rPr lang="nl-NL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hier </a:t>
            </a:r>
            <a:r>
              <a:rPr lang="nl-N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 </a:t>
            </a:r>
            <a:r>
              <a:rPr lang="nl-NL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in menu ‘gegevens bijwerken’ bent.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EF77DF-2745-4317-9222-1E8F1BBE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1" y="1720404"/>
            <a:ext cx="7400925" cy="15335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E0324F-9DF3-4E15-BC64-795013583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1" y="3820160"/>
            <a:ext cx="6338511" cy="18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3"/>
    </mc:Choice>
    <mc:Fallback xmlns="">
      <p:transition spd="slow" advTm="874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89494C-124E-4B3B-8BB8-A00F0532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2" y="988462"/>
            <a:ext cx="4905375" cy="14192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1C26FF0-976D-4874-8602-B3C9AB6B6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977" y="2527861"/>
            <a:ext cx="4638675" cy="11715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D697DF-111B-4602-909A-A0E379EF2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127" y="3826828"/>
            <a:ext cx="4895850" cy="89535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4908EA6D-0331-482D-B658-113D8713FA82}"/>
              </a:ext>
            </a:extLst>
          </p:cNvPr>
          <p:cNvSpPr/>
          <p:nvPr/>
        </p:nvSpPr>
        <p:spPr>
          <a:xfrm>
            <a:off x="673102" y="4971534"/>
            <a:ext cx="10366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kunt ook zien waar u bent gebleven, dit noemen we het  </a:t>
            </a:r>
          </a:p>
          <a:p>
            <a:pPr algn="ctr"/>
            <a:r>
              <a:rPr lang="nl-NL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Kruimelpad</a:t>
            </a:r>
            <a:endParaRPr lang="nl-NL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zodat we, net als “Klein Duimpje”, de weg terug kunnen vinden door op ‘Terug’ of op een ‘voorgaand pad’ te klikken .</a:t>
            </a:r>
          </a:p>
        </p:txBody>
      </p:sp>
    </p:spTree>
    <p:extLst>
      <p:ext uri="{BB962C8B-B14F-4D97-AF65-F5344CB8AC3E}">
        <p14:creationId xmlns:p14="http://schemas.microsoft.com/office/powerpoint/2010/main" val="20235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4"/>
    </mc:Choice>
    <mc:Fallback xmlns="">
      <p:transition spd="slow" advTm="1071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9F81A9-8714-424A-BADB-18D2F560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05" y="1040130"/>
            <a:ext cx="1971675" cy="4381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A99C360-06C7-4552-AA51-81E8AE61B931}"/>
              </a:ext>
            </a:extLst>
          </p:cNvPr>
          <p:cNvSpPr/>
          <p:nvPr/>
        </p:nvSpPr>
        <p:spPr>
          <a:xfrm>
            <a:off x="1072604" y="2751909"/>
            <a:ext cx="1688013" cy="1741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900" dirty="0">
                <a:solidFill>
                  <a:schemeClr val="tx1">
                    <a:lumMod val="65000"/>
                  </a:schemeClr>
                </a:solidFill>
              </a:rPr>
              <a:t>Hier staat uw naam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B8D725B-FA98-4CE4-826E-8371EE172D20}"/>
              </a:ext>
            </a:extLst>
          </p:cNvPr>
          <p:cNvSpPr txBox="1"/>
          <p:nvPr/>
        </p:nvSpPr>
        <p:spPr>
          <a:xfrm>
            <a:off x="3738880" y="1114425"/>
            <a:ext cx="54762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bestuurslid van een ‘vereniging/district/gewest/sectie’ van de KNBB.</a:t>
            </a:r>
          </a:p>
          <a:p>
            <a:endParaRPr lang="nl-NL" dirty="0"/>
          </a:p>
          <a:p>
            <a:r>
              <a:rPr lang="nl-NL" dirty="0"/>
              <a:t>Hiernaast is een menu te zien van een bestuurder of iemand met een ‘functie’ in bijv. een commissie.</a:t>
            </a:r>
          </a:p>
          <a:p>
            <a:endParaRPr lang="nl-NL" dirty="0"/>
          </a:p>
          <a:p>
            <a:r>
              <a:rPr lang="nl-NL" dirty="0"/>
              <a:t>Onder Mijn organisaties is een menu te vinden voor de ‘bestuurslaag’ waar men een functie heeft.</a:t>
            </a:r>
          </a:p>
          <a:p>
            <a:endParaRPr lang="nl-NL" dirty="0"/>
          </a:p>
          <a:p>
            <a:r>
              <a:rPr lang="nl-NL" dirty="0"/>
              <a:t>Als u meerdere functies heeft kunnen hier meerdere ‘organisaties’ staan. Let dus goed op onder welke organisatie u ‘inlogt’.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7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4"/>
    </mc:Choice>
    <mc:Fallback xmlns="">
      <p:transition spd="slow" advTm="1112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A999F5F-D90F-4A6B-88DC-470466431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032" y="492035"/>
            <a:ext cx="1577340" cy="357378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F9A0C0B-84BA-4A9F-B1C2-61C569D1B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035" y="526326"/>
            <a:ext cx="5173980" cy="3962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A831982-03E5-4CBF-A28C-D4FB75F99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2968" y="2790007"/>
            <a:ext cx="1623060" cy="37414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28CCBA4-6DDC-4359-BADC-3E167B3D2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90" y="492035"/>
            <a:ext cx="1645920" cy="398526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123B15B-0219-4296-94FF-2C6D099DE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8949" y="2484665"/>
            <a:ext cx="1653540" cy="376428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01E3264-BE74-4D12-A803-2D89F43AC8FD}"/>
              </a:ext>
            </a:extLst>
          </p:cNvPr>
          <p:cNvSpPr txBox="1"/>
          <p:nvPr/>
        </p:nvSpPr>
        <p:spPr>
          <a:xfrm>
            <a:off x="1193074" y="4990011"/>
            <a:ext cx="3335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ziet u opties die u ‘mogelijk’ zult zien, afhankelijk van uw functie kunt u hier meer of minder opties zien.</a:t>
            </a:r>
          </a:p>
        </p:txBody>
      </p:sp>
    </p:spTree>
    <p:extLst>
      <p:ext uri="{BB962C8B-B14F-4D97-AF65-F5344CB8AC3E}">
        <p14:creationId xmlns:p14="http://schemas.microsoft.com/office/powerpoint/2010/main" val="29677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2"/>
    </mc:Choice>
    <mc:Fallback xmlns="">
      <p:transition spd="slow" advTm="1635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3AF483F-DFFB-47DC-951D-CCC626641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040" y="2400213"/>
            <a:ext cx="6984276" cy="426753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C950257-2B1C-45F2-9F89-CBBC538E9B60}"/>
              </a:ext>
            </a:extLst>
          </p:cNvPr>
          <p:cNvSpPr txBox="1"/>
          <p:nvPr/>
        </p:nvSpPr>
        <p:spPr>
          <a:xfrm>
            <a:off x="310605" y="492035"/>
            <a:ext cx="992196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 bestuurslid van een ‘vereniging’ van de KNBB.</a:t>
            </a:r>
          </a:p>
          <a:p>
            <a:endParaRPr lang="nl-NL" dirty="0"/>
          </a:p>
          <a:p>
            <a:r>
              <a:rPr lang="nl-NL" sz="1600" dirty="0"/>
              <a:t>Hier is het scherm te zien van een bestuurder die een bestuursfunctie heeft bij een vereniging (die vervolgens weer valt onder het District Maastricht en Omstreken).</a:t>
            </a:r>
          </a:p>
          <a:p>
            <a:endParaRPr lang="nl-NL" sz="1600" dirty="0"/>
          </a:p>
          <a:p>
            <a:r>
              <a:rPr lang="nl-NL" sz="1600" dirty="0"/>
              <a:t>Namens deze vereniging mag deze bestuurder</a:t>
            </a:r>
          </a:p>
          <a:p>
            <a:r>
              <a:rPr lang="nl-NL" sz="1600" dirty="0"/>
              <a:t>mutaties doen. Daarom staat er in het</a:t>
            </a:r>
          </a:p>
          <a:p>
            <a:r>
              <a:rPr lang="nl-NL" sz="1600" dirty="0"/>
              <a:t>Menu ‘Relaties beheren vereniging’.</a:t>
            </a:r>
          </a:p>
          <a:p>
            <a:endParaRPr lang="nl-NL" sz="1600" dirty="0"/>
          </a:p>
          <a:p>
            <a:r>
              <a:rPr lang="nl-NL" sz="1600" dirty="0"/>
              <a:t>Klikt u hier op Gegevens bijwerken, </a:t>
            </a:r>
          </a:p>
          <a:p>
            <a:r>
              <a:rPr lang="nl-NL" sz="1600" dirty="0"/>
              <a:t>dan zullen dus de gegevens van de </a:t>
            </a:r>
          </a:p>
          <a:p>
            <a:r>
              <a:rPr lang="nl-NL" sz="1600" dirty="0"/>
              <a:t>Organisatie gewijzigd worden!</a:t>
            </a:r>
          </a:p>
          <a:p>
            <a:r>
              <a:rPr lang="nl-NL" sz="1600" dirty="0"/>
              <a:t>Let dus op ‘namens’ wie u nu bent</a:t>
            </a:r>
          </a:p>
          <a:p>
            <a:r>
              <a:rPr lang="nl-NL" sz="1600" dirty="0"/>
              <a:t>Ingelogd!</a:t>
            </a:r>
          </a:p>
          <a:p>
            <a:endParaRPr lang="nl-NL" sz="1600" dirty="0"/>
          </a:p>
          <a:p>
            <a:r>
              <a:rPr lang="nl-NL" sz="1600" dirty="0"/>
              <a:t>Wilt u de verengingsleden bijwerken</a:t>
            </a:r>
          </a:p>
          <a:p>
            <a:r>
              <a:rPr lang="nl-NL" sz="1600" dirty="0"/>
              <a:t>dan dient u op </a:t>
            </a:r>
          </a:p>
          <a:p>
            <a:r>
              <a:rPr lang="nl-NL" sz="1600" dirty="0"/>
              <a:t>‘Relaties beheren Vereniging’ te klikken.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117A2AA-7B3A-439C-B845-C16869138AE3}"/>
              </a:ext>
            </a:extLst>
          </p:cNvPr>
          <p:cNvSpPr/>
          <p:nvPr/>
        </p:nvSpPr>
        <p:spPr>
          <a:xfrm>
            <a:off x="4511041" y="3690149"/>
            <a:ext cx="1410788" cy="24622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nl-N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Organisatie naam</a:t>
            </a:r>
            <a:endParaRPr lang="nl-NL" sz="1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0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8"/>
    </mc:Choice>
    <mc:Fallback xmlns="">
      <p:transition spd="slow" advTm="315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C950257-2B1C-45F2-9F89-CBBC538E9B60}"/>
              </a:ext>
            </a:extLst>
          </p:cNvPr>
          <p:cNvSpPr txBox="1"/>
          <p:nvPr/>
        </p:nvSpPr>
        <p:spPr>
          <a:xfrm>
            <a:off x="310605" y="492035"/>
            <a:ext cx="9921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 bestuurslid van een ‘district’ van de KNBB.</a:t>
            </a:r>
          </a:p>
          <a:p>
            <a:endParaRPr lang="nl-NL" dirty="0"/>
          </a:p>
          <a:p>
            <a:r>
              <a:rPr lang="nl-NL" sz="1600" dirty="0"/>
              <a:t>Hier is het scherm te zien van een bestuurder die een bestuursfunctie heeft bij een district. Als</a:t>
            </a:r>
          </a:p>
          <a:p>
            <a:r>
              <a:rPr lang="nl-NL" sz="1600" dirty="0"/>
              <a:t>er geklikt wordt op ‘mijn organisaties’ ziet u voor welke organisaties u bevoegdheden hebt. Het kan dus zijn dat hier meerdere ‘hoofdrelaties’ staan.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9F383B-105E-4CF5-929D-ECC429B9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370772"/>
            <a:ext cx="6610350" cy="42195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8541D63-455F-46CA-9B79-572ACB91B3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817"/>
          <a:stretch/>
        </p:blipFill>
        <p:spPr>
          <a:xfrm>
            <a:off x="6096000" y="4480559"/>
            <a:ext cx="5227320" cy="169683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B5B030C-B94F-4A1A-B3DE-FC6CDADA7A23}"/>
              </a:ext>
            </a:extLst>
          </p:cNvPr>
          <p:cNvSpPr/>
          <p:nvPr/>
        </p:nvSpPr>
        <p:spPr>
          <a:xfrm>
            <a:off x="7191375" y="3867555"/>
            <a:ext cx="48518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Een bestuurder van zowel een ‘vereniging’ als van een ‘district’ ziet  twee hoofdrelaties staan</a:t>
            </a:r>
          </a:p>
        </p:txBody>
      </p:sp>
    </p:spTree>
    <p:extLst>
      <p:ext uri="{BB962C8B-B14F-4D97-AF65-F5344CB8AC3E}">
        <p14:creationId xmlns:p14="http://schemas.microsoft.com/office/powerpoint/2010/main" val="34640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5"/>
    </mc:Choice>
    <mc:Fallback xmlns="">
      <p:transition spd="slow" advTm="873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B9F1EC5-9F6F-4304-B5BD-54140238B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4"/>
          <a:stretch/>
        </p:blipFill>
        <p:spPr>
          <a:xfrm>
            <a:off x="2599230" y="0"/>
            <a:ext cx="4071620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75B162E-F95B-4715-A9CA-C68A80594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462"/>
          <a:stretch/>
        </p:blipFill>
        <p:spPr>
          <a:xfrm>
            <a:off x="1026791" y="0"/>
            <a:ext cx="1624389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467AF24-62EF-42BB-9438-5133FAFAB8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089" r="4804" b="24554"/>
          <a:stretch/>
        </p:blipFill>
        <p:spPr>
          <a:xfrm>
            <a:off x="4026116" y="1937979"/>
            <a:ext cx="1448580" cy="31232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3ECF957-3137-4312-A000-ED7AE08B9E4B}"/>
              </a:ext>
            </a:extLst>
          </p:cNvPr>
          <p:cNvSpPr txBox="1"/>
          <p:nvPr/>
        </p:nvSpPr>
        <p:spPr>
          <a:xfrm>
            <a:off x="6967606" y="793055"/>
            <a:ext cx="40716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Hier vindt u diverse lijsten</a:t>
            </a:r>
          </a:p>
          <a:p>
            <a:endParaRPr lang="nl-NL" sz="2000" dirty="0"/>
          </a:p>
          <a:p>
            <a:r>
              <a:rPr lang="nl-NL" sz="1600" dirty="0"/>
              <a:t>Kies de lijst die u wenst en </a:t>
            </a:r>
          </a:p>
          <a:p>
            <a:r>
              <a:rPr lang="nl-NL" sz="1600" dirty="0"/>
              <a:t>(dubbel)klik op ‘Verder’</a:t>
            </a:r>
          </a:p>
          <a:p>
            <a:endParaRPr lang="nl-NL" sz="1600" dirty="0"/>
          </a:p>
          <a:p>
            <a:r>
              <a:rPr lang="nl-NL" sz="1600" dirty="0"/>
              <a:t>Er volgt eventueel nog een scherm met  </a:t>
            </a:r>
          </a:p>
          <a:p>
            <a:r>
              <a:rPr lang="nl-NL" sz="1600" dirty="0"/>
              <a:t>‘filter’ of ‘opties’ velden.</a:t>
            </a:r>
          </a:p>
          <a:p>
            <a:endParaRPr lang="nl-NL" sz="1600" dirty="0"/>
          </a:p>
          <a:p>
            <a:r>
              <a:rPr lang="nl-NL" sz="1600" dirty="0"/>
              <a:t>Als u hier niets invult, dan krijgt u de hele lijst.</a:t>
            </a:r>
          </a:p>
          <a:p>
            <a:endParaRPr lang="nl-NL" sz="1600" dirty="0"/>
          </a:p>
          <a:p>
            <a:r>
              <a:rPr lang="nl-NL" sz="1600" dirty="0"/>
              <a:t>Daarna kunt u kiezen voor ‘Rapportage’ of ‘download bestand’.</a:t>
            </a:r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De opties die niet voor u van toepassing zijn zullen mogelijk ook niet getoond worden.</a:t>
            </a:r>
          </a:p>
          <a:p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226183F-A8F3-444B-A0D1-939F2DDF7E21}"/>
              </a:ext>
            </a:extLst>
          </p:cNvPr>
          <p:cNvSpPr/>
          <p:nvPr/>
        </p:nvSpPr>
        <p:spPr>
          <a:xfrm>
            <a:off x="3850308" y="1971030"/>
            <a:ext cx="16243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(dubbel)Klik op Verder</a:t>
            </a:r>
          </a:p>
        </p:txBody>
      </p:sp>
    </p:spTree>
    <p:extLst>
      <p:ext uri="{BB962C8B-B14F-4D97-AF65-F5344CB8AC3E}">
        <p14:creationId xmlns:p14="http://schemas.microsoft.com/office/powerpoint/2010/main" val="38136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4"/>
    </mc:Choice>
    <mc:Fallback xmlns="">
      <p:transition spd="slow" advTm="14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99CC79C-A8EF-42F1-A85A-76B38104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4" y="2247958"/>
            <a:ext cx="8752523" cy="411754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4D51450-65D2-4E9D-8E2D-8DE047D5F1CD}"/>
              </a:ext>
            </a:extLst>
          </p:cNvPr>
          <p:cNvSpPr txBox="1"/>
          <p:nvPr/>
        </p:nvSpPr>
        <p:spPr>
          <a:xfrm>
            <a:off x="495300" y="914400"/>
            <a:ext cx="9685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Wilt u alleen de Avondcompetitieleden van een bepaalde vereniging (binnen uw district) zien, dan kunt u het verenigingsnummer invullen, of type in het veld ‘</a:t>
            </a:r>
            <a:r>
              <a:rPr lang="nl-NL" dirty="0" err="1"/>
              <a:t>Hoofdrelatienr</a:t>
            </a:r>
            <a:r>
              <a:rPr lang="nl-NL" dirty="0"/>
              <a:t>’ een (deel van de) naam. Klik daarna op ‘Verversen’. Is de </a:t>
            </a:r>
          </a:p>
          <a:p>
            <a:r>
              <a:rPr lang="nl-NL" dirty="0"/>
              <a:t>‘uitkomst Aantal 0’ dan heeft u een vereniging gekozen die niet in uw district valt.</a:t>
            </a:r>
          </a:p>
          <a:p>
            <a:endParaRPr lang="nl-NL" dirty="0"/>
          </a:p>
        </p:txBody>
      </p:sp>
      <p:pic>
        <p:nvPicPr>
          <p:cNvPr id="6" name="Graphic 5" descr="Verboden">
            <a:extLst>
              <a:ext uri="{FF2B5EF4-FFF2-40B4-BE49-F238E27FC236}">
                <a16:creationId xmlns:a16="http://schemas.microsoft.com/office/drawing/2014/main" id="{B1670BCC-5853-4A48-BC50-AF76EB585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" y="4007698"/>
            <a:ext cx="548640" cy="548640"/>
          </a:xfrm>
          <a:prstGeom prst="rect">
            <a:avLst/>
          </a:prstGeom>
        </p:spPr>
      </p:pic>
      <p:pic>
        <p:nvPicPr>
          <p:cNvPr id="7" name="Graphic 6" descr="Verboden">
            <a:extLst>
              <a:ext uri="{FF2B5EF4-FFF2-40B4-BE49-F238E27FC236}">
                <a16:creationId xmlns:a16="http://schemas.microsoft.com/office/drawing/2014/main" id="{B044D36B-B70C-4A5D-8F68-15800DCBC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" y="4926595"/>
            <a:ext cx="548640" cy="5486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5E67167-724D-41AF-AEB6-A5171E16087A}"/>
              </a:ext>
            </a:extLst>
          </p:cNvPr>
          <p:cNvSpPr txBox="1"/>
          <p:nvPr/>
        </p:nvSpPr>
        <p:spPr>
          <a:xfrm>
            <a:off x="9433560" y="2575560"/>
            <a:ext cx="2110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de toekomst zult u alleen verenigingen kunnen kiezen die binnen uw district vallen. Dit is nu echter nog niet mogelijk.</a:t>
            </a:r>
          </a:p>
        </p:txBody>
      </p:sp>
    </p:spTree>
    <p:extLst>
      <p:ext uri="{BB962C8B-B14F-4D97-AF65-F5344CB8AC3E}">
        <p14:creationId xmlns:p14="http://schemas.microsoft.com/office/powerpoint/2010/main" val="22795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2"/>
    </mc:Choice>
    <mc:Fallback xmlns="">
      <p:transition spd="slow" advTm="1587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81CCF1-DAD7-4023-AD21-588BAABF6893}"/>
              </a:ext>
            </a:extLst>
          </p:cNvPr>
          <p:cNvSpPr txBox="1"/>
          <p:nvPr/>
        </p:nvSpPr>
        <p:spPr>
          <a:xfrm>
            <a:off x="390144" y="1149781"/>
            <a:ext cx="10326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Kiest u in het vorige scherm voor ‘Rapportage op scherm’ dan krijgt hier uit de volgende lijst. (voorbeeld optie D1b: Avondcompetitie district )</a:t>
            </a:r>
          </a:p>
          <a:p>
            <a:r>
              <a:rPr lang="nl-NL" dirty="0"/>
              <a:t>Deze lijst kan er wat ‘vol’ uit zien, maar door de combinatie “</a:t>
            </a:r>
            <a:r>
              <a:rPr lang="nl-NL" dirty="0" err="1"/>
              <a:t>Cntrl</a:t>
            </a:r>
            <a:r>
              <a:rPr lang="nl-NL" dirty="0"/>
              <a:t>” en het wieltje van uw muis (Of ‘slepen met uw vingers op een pad’) kunt u het scherm vergroten.</a:t>
            </a:r>
          </a:p>
          <a:p>
            <a:r>
              <a:rPr lang="nl-NL" dirty="0"/>
              <a:t>Het wordt dan wat makkelijker leesbaar. Uiteraard kunt u de tekst ook verkleinen.</a:t>
            </a:r>
          </a:p>
          <a:p>
            <a:endParaRPr lang="nl-NL" dirty="0"/>
          </a:p>
          <a:p>
            <a:r>
              <a:rPr lang="nl-NL" dirty="0"/>
              <a:t>Wilt u alsnog een export maken naar ‘Excel’ dan kunt u rechts bovenin op ‘Export’ klikken.</a:t>
            </a:r>
          </a:p>
          <a:p>
            <a:r>
              <a:rPr lang="nl-NL" dirty="0"/>
              <a:t>U krijgt dan een aantal opties (zie verder bij ‘download een bestand’).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D3DF3E-3722-4171-9B5F-51E3CBC85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3874116"/>
            <a:ext cx="11300460" cy="1134774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584A00F5-643D-406D-A40B-90CC60E3FBEA}"/>
              </a:ext>
            </a:extLst>
          </p:cNvPr>
          <p:cNvSpPr/>
          <p:nvPr/>
        </p:nvSpPr>
        <p:spPr>
          <a:xfrm rot="19198179">
            <a:off x="9262024" y="4485811"/>
            <a:ext cx="2076027" cy="1046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900" dirty="0"/>
              <a:t>Klik op Export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8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5"/>
    </mc:Choice>
    <mc:Fallback xmlns="">
      <p:transition spd="slow" advTm="16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9D59FE0-12FA-4099-91A2-D5A41ADFDF44}"/>
              </a:ext>
            </a:extLst>
          </p:cNvPr>
          <p:cNvSpPr txBox="1"/>
          <p:nvPr/>
        </p:nvSpPr>
        <p:spPr>
          <a:xfrm>
            <a:off x="1241094" y="1728014"/>
            <a:ext cx="86496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Bent u districts- of verenigingsbestuurder dan verzoeken wij u altijd de </a:t>
            </a:r>
          </a:p>
          <a:p>
            <a:r>
              <a:rPr lang="nl-NL" dirty="0"/>
              <a:t>AVG-regels in acht te nemen. </a:t>
            </a:r>
          </a:p>
          <a:p>
            <a:endParaRPr lang="nl-NL" dirty="0"/>
          </a:p>
          <a:p>
            <a:r>
              <a:rPr lang="nl-NL" dirty="0"/>
              <a:t>U mag immers alle gegevens inzien die binnen uw bevoegdheid vallen.</a:t>
            </a:r>
          </a:p>
          <a:p>
            <a:endParaRPr lang="nl-NL" dirty="0"/>
          </a:p>
          <a:p>
            <a:r>
              <a:rPr lang="nl-NL" dirty="0"/>
              <a:t>U mag een export maken maar deze niet zo maar delen.</a:t>
            </a:r>
          </a:p>
          <a:p>
            <a:endParaRPr lang="nl-NL" dirty="0"/>
          </a:p>
          <a:p>
            <a:r>
              <a:rPr lang="nl-NL" dirty="0"/>
              <a:t>Voor informatie hierover kunt u onze website raadplegen</a:t>
            </a:r>
          </a:p>
          <a:p>
            <a:r>
              <a:rPr lang="nl-NL" dirty="0">
                <a:hlinkClick r:id="rId3"/>
              </a:rPr>
              <a:t>www.knbb.nl</a:t>
            </a:r>
            <a:r>
              <a:rPr lang="nl-NL" dirty="0"/>
              <a:t> / verenigingen / AVG </a:t>
            </a:r>
          </a:p>
          <a:p>
            <a:r>
              <a:rPr lang="nl-NL" dirty="0"/>
              <a:t>Daar vindt u tevens informatie over bestuursaansprakelijkheid, de WBTR en eventuele mogelijkheden om u hiervoor te verzekeren.</a:t>
            </a:r>
          </a:p>
        </p:txBody>
      </p:sp>
    </p:spTree>
    <p:extLst>
      <p:ext uri="{BB962C8B-B14F-4D97-AF65-F5344CB8AC3E}">
        <p14:creationId xmlns:p14="http://schemas.microsoft.com/office/powerpoint/2010/main" val="33882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4"/>
    </mc:Choice>
    <mc:Fallback xmlns="">
      <p:transition spd="slow" advTm="1646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29923D-D24B-4E2A-966A-85F97D7F4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27" y="492035"/>
            <a:ext cx="4933421" cy="396255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CA7C6FC-E781-4057-8E16-0C045A6B1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805" y="3178629"/>
            <a:ext cx="5636319" cy="316978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0DFCF9C-5404-43AF-B845-5F7370441AB4}"/>
              </a:ext>
            </a:extLst>
          </p:cNvPr>
          <p:cNvSpPr txBox="1"/>
          <p:nvPr/>
        </p:nvSpPr>
        <p:spPr>
          <a:xfrm>
            <a:off x="5789686" y="1362747"/>
            <a:ext cx="53585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Bij sommige lijsten kunt u ‘filteren’. </a:t>
            </a:r>
          </a:p>
          <a:p>
            <a:r>
              <a:rPr lang="nl-NL" sz="1400" dirty="0"/>
              <a:t>Zoals hier links op ‘geslacht’. </a:t>
            </a:r>
          </a:p>
          <a:p>
            <a:r>
              <a:rPr lang="nl-NL" sz="1400" dirty="0"/>
              <a:t>Maar ook op ‘verenigingsnummer’ of ‘naam’.</a:t>
            </a:r>
          </a:p>
          <a:p>
            <a:r>
              <a:rPr lang="nl-NL" sz="1400" dirty="0"/>
              <a:t>Als u in de lijst D1 zoekt naar een bepaalde vereniging, dan kunt u beginnen met de naam te typen. De verenigingen die deze letters in hun naam hebben komen dan naar voren,</a:t>
            </a:r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8919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1"/>
    </mc:Choice>
    <mc:Fallback xmlns="">
      <p:transition spd="slow" advTm="627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E619D5C-812B-42D8-814D-F5E5A21D3943}"/>
              </a:ext>
            </a:extLst>
          </p:cNvPr>
          <p:cNvSpPr txBox="1"/>
          <p:nvPr/>
        </p:nvSpPr>
        <p:spPr>
          <a:xfrm>
            <a:off x="868680" y="1021080"/>
            <a:ext cx="4842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Verenigingsbestuurders zien andere lijsten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C63E0F-7C7D-4167-AA52-1496496E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94" y="1667411"/>
            <a:ext cx="4199816" cy="47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2"/>
    </mc:Choice>
    <mc:Fallback xmlns="">
      <p:transition spd="slow" advTm="477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462E5E9-05FD-4E86-A07C-ED8775A21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5"/>
          <a:stretch/>
        </p:blipFill>
        <p:spPr>
          <a:xfrm>
            <a:off x="6954203" y="2595233"/>
            <a:ext cx="4253590" cy="387354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896C6F-A4FE-428F-A578-03F78CE5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7" r="16235"/>
          <a:stretch/>
        </p:blipFill>
        <p:spPr>
          <a:xfrm>
            <a:off x="348669" y="312374"/>
            <a:ext cx="5178371" cy="456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EA8283D-C9FF-44B5-91B9-87DA989D2086}"/>
              </a:ext>
            </a:extLst>
          </p:cNvPr>
          <p:cNvSpPr txBox="1"/>
          <p:nvPr/>
        </p:nvSpPr>
        <p:spPr>
          <a:xfrm>
            <a:off x="5740400" y="692332"/>
            <a:ext cx="50244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Optie V2: Functionarissen vereniging: Dit is een </a:t>
            </a:r>
          </a:p>
          <a:p>
            <a:r>
              <a:rPr lang="nl-NL" sz="1400" dirty="0"/>
              <a:t>lijst met de actieve bestuursleden/commissieleden.</a:t>
            </a:r>
          </a:p>
          <a:p>
            <a:r>
              <a:rPr lang="nl-NL" sz="1400" dirty="0"/>
              <a:t>Kiest u scherm voor ‘download bestand’ dan krijgt u de keuze in welke indeling u het bestand </a:t>
            </a:r>
          </a:p>
          <a:p>
            <a:r>
              <a:rPr lang="nl-NL" sz="1400" dirty="0"/>
              <a:t>wenst. Meest gebruikelijk is Puntkomma/ “waarde”.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5BA4FD0-17C5-4990-B07E-6D3F90BDCA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089" r="4804" b="24554"/>
          <a:stretch/>
        </p:blipFill>
        <p:spPr>
          <a:xfrm>
            <a:off x="2381014" y="3561274"/>
            <a:ext cx="1984692" cy="42791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F71C2CB-9BBA-45EE-B269-F354648D589D}"/>
              </a:ext>
            </a:extLst>
          </p:cNvPr>
          <p:cNvSpPr/>
          <p:nvPr/>
        </p:nvSpPr>
        <p:spPr>
          <a:xfrm>
            <a:off x="2451487" y="3636731"/>
            <a:ext cx="18549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(dubbel)Klik op Bestand</a:t>
            </a:r>
          </a:p>
        </p:txBody>
      </p:sp>
      <p:sp>
        <p:nvSpPr>
          <p:cNvPr id="5" name="Golf 4">
            <a:extLst>
              <a:ext uri="{FF2B5EF4-FFF2-40B4-BE49-F238E27FC236}">
                <a16:creationId xmlns:a16="http://schemas.microsoft.com/office/drawing/2014/main" id="{C60A4CDB-56DD-4641-AD78-92640011488F}"/>
              </a:ext>
            </a:extLst>
          </p:cNvPr>
          <p:cNvSpPr/>
          <p:nvPr/>
        </p:nvSpPr>
        <p:spPr>
          <a:xfrm>
            <a:off x="5740400" y="1928478"/>
            <a:ext cx="5298826" cy="67499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Aantal zou minimaal 3 moeten zijn.</a:t>
            </a:r>
          </a:p>
        </p:txBody>
      </p:sp>
    </p:spTree>
    <p:extLst>
      <p:ext uri="{BB962C8B-B14F-4D97-AF65-F5344CB8AC3E}">
        <p14:creationId xmlns:p14="http://schemas.microsoft.com/office/powerpoint/2010/main" val="18657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2"/>
    </mc:Choice>
    <mc:Fallback xmlns="">
      <p:transition spd="slow" advTm="8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A045240-FBFC-473E-8F9D-D19837CBA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2" y="552450"/>
            <a:ext cx="6505575" cy="5753100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0D4239F8-C67B-4A26-A19C-285387A49E76}"/>
              </a:ext>
            </a:extLst>
          </p:cNvPr>
          <p:cNvSpPr/>
          <p:nvPr/>
        </p:nvSpPr>
        <p:spPr>
          <a:xfrm>
            <a:off x="767185" y="1145532"/>
            <a:ext cx="2076027" cy="1046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900" dirty="0"/>
              <a:t>hier verschijnt uw bestand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63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3"/>
    </mc:Choice>
    <mc:Fallback xmlns="">
      <p:transition spd="slow" advTm="7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B9F639BA-415C-4F61-B3B6-F08D50D48218}"/>
              </a:ext>
            </a:extLst>
          </p:cNvPr>
          <p:cNvSpPr/>
          <p:nvPr/>
        </p:nvSpPr>
        <p:spPr>
          <a:xfrm>
            <a:off x="802640" y="492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Wilt u ook oud-leden zien, dan kunt u naar de volgende optie gaan: Rapportage/Mailtool V4.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D914960-C860-4E04-8FF4-6426DFCBC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646" y="1138366"/>
            <a:ext cx="4897910" cy="54924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ACB06D7-A3B1-42DA-948C-D5981D1E4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089" r="4804" b="24554"/>
          <a:stretch/>
        </p:blipFill>
        <p:spPr>
          <a:xfrm>
            <a:off x="4837748" y="5288880"/>
            <a:ext cx="1984692" cy="42791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92447DD-658A-49B5-BE2A-0C24AC95DB25}"/>
              </a:ext>
            </a:extLst>
          </p:cNvPr>
          <p:cNvSpPr/>
          <p:nvPr/>
        </p:nvSpPr>
        <p:spPr>
          <a:xfrm>
            <a:off x="4908221" y="5364337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(dubbel)Klik op Verder</a:t>
            </a:r>
          </a:p>
        </p:txBody>
      </p:sp>
    </p:spTree>
    <p:extLst>
      <p:ext uri="{BB962C8B-B14F-4D97-AF65-F5344CB8AC3E}">
        <p14:creationId xmlns:p14="http://schemas.microsoft.com/office/powerpoint/2010/main" val="39331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2"/>
    </mc:Choice>
    <mc:Fallback xmlns="">
      <p:transition spd="slow" advTm="5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B6FA92-74AB-42CD-B601-2F1EEC197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7" y="1090612"/>
            <a:ext cx="61817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8"/>
    </mc:Choice>
    <mc:Fallback xmlns="">
      <p:transition spd="slow" advTm="503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1122D8-643B-4E3A-8CF0-8F79CC8A4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7" r="16235"/>
          <a:stretch/>
        </p:blipFill>
        <p:spPr>
          <a:xfrm>
            <a:off x="348669" y="312374"/>
            <a:ext cx="5178371" cy="456571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A243CA1-122D-4891-BC91-F41879E5EBBB}"/>
              </a:ext>
            </a:extLst>
          </p:cNvPr>
          <p:cNvSpPr/>
          <p:nvPr/>
        </p:nvSpPr>
        <p:spPr>
          <a:xfrm>
            <a:off x="5747331" y="13759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Als u wilt kunt u een groep (actieve) leden of bestuursleden mailen. Wellicht is het u al opgevallen dat u het lokaal en de oud-leden niet kunt mailen.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0E31D1D-4C8B-4878-AD6F-6D782B693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089" r="4804" b="24554"/>
          <a:stretch/>
        </p:blipFill>
        <p:spPr>
          <a:xfrm>
            <a:off x="2381014" y="3960305"/>
            <a:ext cx="1984692" cy="42791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C16351B-0E0E-4E5F-BF9F-2FDCB3A1E308}"/>
              </a:ext>
            </a:extLst>
          </p:cNvPr>
          <p:cNvSpPr/>
          <p:nvPr/>
        </p:nvSpPr>
        <p:spPr>
          <a:xfrm>
            <a:off x="2445207" y="4043455"/>
            <a:ext cx="1667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(dubbel)Klik op E-mail</a:t>
            </a:r>
          </a:p>
        </p:txBody>
      </p:sp>
    </p:spTree>
    <p:extLst>
      <p:ext uri="{BB962C8B-B14F-4D97-AF65-F5344CB8AC3E}">
        <p14:creationId xmlns:p14="http://schemas.microsoft.com/office/powerpoint/2010/main" val="8807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8"/>
    </mc:Choice>
    <mc:Fallback xmlns="">
      <p:transition spd="slow" advTm="8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C25D6A8-0B3F-498F-986C-BB2A447DF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44" y="604520"/>
            <a:ext cx="4893288" cy="564896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E6F7F69-BAED-4311-8EEB-3A77EC538B71}"/>
              </a:ext>
            </a:extLst>
          </p:cNvPr>
          <p:cNvSpPr/>
          <p:nvPr/>
        </p:nvSpPr>
        <p:spPr>
          <a:xfrm>
            <a:off x="416560" y="492035"/>
            <a:ext cx="4277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Als u wilt kunt u een groep (actieve) leden of bestuursleden tegelijk dezelfde mail sturen.</a:t>
            </a:r>
          </a:p>
          <a:p>
            <a:endParaRPr lang="nl-NL" sz="1400" dirty="0"/>
          </a:p>
          <a:p>
            <a:r>
              <a:rPr lang="nl-NL" sz="1400" dirty="0"/>
              <a:t>Wellicht is het u al opgevallen dat u het lokaal en de oud-leden niet kunt mailen. Hier is bewust voor gekozen.</a:t>
            </a:r>
          </a:p>
          <a:p>
            <a:endParaRPr lang="nl-NL" sz="1400" dirty="0"/>
          </a:p>
          <a:p>
            <a:r>
              <a:rPr lang="nl-NL" sz="1400" dirty="0"/>
              <a:t>Hiernaast ziet u hoe u de mail kunt opstellen. De ‘keuze’ van e-mailadres ‘Van’ is afhankelijk van degene die de mail verstuurd.</a:t>
            </a:r>
          </a:p>
          <a:p>
            <a:endParaRPr lang="nl-NL" sz="1400" dirty="0"/>
          </a:p>
          <a:p>
            <a:r>
              <a:rPr lang="nl-NL" sz="1400" dirty="0"/>
              <a:t>De CC staat voor ‘</a:t>
            </a:r>
            <a:r>
              <a:rPr lang="nl-NL" sz="1400" dirty="0" err="1"/>
              <a:t>copie</a:t>
            </a:r>
            <a:r>
              <a:rPr lang="nl-NL" sz="1400" dirty="0"/>
              <a:t> conforme’. Ze dienen om andere personen dan de geadresseerde op de hoogte te brengen of te houden, zonder dat van hen wordt verwacht dat ze iets doen of op het bericht reageren.</a:t>
            </a:r>
          </a:p>
          <a:p>
            <a:endParaRPr lang="nl-NL" sz="1400" dirty="0"/>
          </a:p>
          <a:p>
            <a:r>
              <a:rPr lang="nl-NL" sz="1400" dirty="0"/>
              <a:t>Mailt u bijvoorbeeld een bestuurswijziging met een CC aan ‘la@knbb.nl’ (ledenadministratie KNBB) ga er dan niet van uit dat uw bestuurswijziging wel door ons verwerkt wordt. Wij verwachten van u dat u zelf de ledenadministratie bijwerkt en derhalve een mail aan ‘la@knbb.nl’ niet nodig is.</a:t>
            </a:r>
          </a:p>
        </p:txBody>
      </p:sp>
    </p:spTree>
    <p:extLst>
      <p:ext uri="{BB962C8B-B14F-4D97-AF65-F5344CB8AC3E}">
        <p14:creationId xmlns:p14="http://schemas.microsoft.com/office/powerpoint/2010/main" val="8323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7"/>
    </mc:Choice>
    <mc:Fallback xmlns="">
      <p:transition spd="slow" advTm="26287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DC9747-DBA9-451E-BEF3-43E0FBB9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55422"/>
            <a:ext cx="548688" cy="60355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5869143-83CA-4C65-9ADA-E5556334B906}"/>
              </a:ext>
            </a:extLst>
          </p:cNvPr>
          <p:cNvSpPr/>
          <p:nvPr/>
        </p:nvSpPr>
        <p:spPr>
          <a:xfrm>
            <a:off x="1612931" y="758978"/>
            <a:ext cx="8600431" cy="65248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Toekomstige mogelijkheden:</a:t>
            </a:r>
          </a:p>
          <a:p>
            <a:pPr algn="ctr"/>
            <a:endParaRPr lang="nl-NL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Inschrijfformulieren: </a:t>
            </a:r>
          </a:p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nl-NL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 </a:t>
            </a:r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competities, </a:t>
            </a:r>
            <a:r>
              <a:rPr lang="nl-NL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venementen, open dagen e.d.</a:t>
            </a:r>
            <a:r>
              <a:rPr lang="nl-N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 Binnenkort beschikbaar</a:t>
            </a:r>
            <a:endParaRPr lang="nl-N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Voor n</a:t>
            </a:r>
            <a:r>
              <a:rPr lang="nl-NL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ieuwe leden (</a:t>
            </a:r>
            <a:r>
              <a:rPr lang="nl-NL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ontzorging</a:t>
            </a:r>
            <a:r>
              <a:rPr lang="nl-NL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van secretarissen)</a:t>
            </a:r>
          </a:p>
          <a:p>
            <a:endParaRPr lang="nl-NL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Leden-app (deze App is nog niet actief)</a:t>
            </a:r>
          </a:p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Alle leden krijgen in eerste instantie toegang tot hun eigen gegevens, later </a:t>
            </a:r>
          </a:p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zullen ook diensten als: persoonlijke agenda, </a:t>
            </a:r>
          </a:p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koppeling met wedstrijdsoftware voor uitslagen van wedstrijden, </a:t>
            </a:r>
          </a:p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 en wanneer hij/zij moet spelen, </a:t>
            </a:r>
          </a:p>
          <a:p>
            <a:endParaRPr lang="nl-N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Eigen systemen voor Districten</a:t>
            </a:r>
          </a:p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Factureren vanuit ‘District’ aan verenigingen.</a:t>
            </a:r>
          </a:p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Factureren vanuit een ‘eigen verenigingsadministratie’. </a:t>
            </a:r>
          </a:p>
          <a:p>
            <a:pPr lvl="1"/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(Dit is alleen mogelijk voor grotere verenigingen). </a:t>
            </a:r>
          </a:p>
          <a:p>
            <a:pPr lvl="1"/>
            <a:endParaRPr lang="nl-N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9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2"/>
    </mc:Choice>
    <mc:Fallback xmlns="">
      <p:transition spd="slow" advTm="15982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63D252-BDBE-403F-8E1C-A9FA5EE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275F691-05DD-4F8F-9F7C-9614DA181BF9}"/>
              </a:ext>
            </a:extLst>
          </p:cNvPr>
          <p:cNvSpPr/>
          <p:nvPr/>
        </p:nvSpPr>
        <p:spPr>
          <a:xfrm>
            <a:off x="2133600" y="1521936"/>
            <a:ext cx="6776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Indien u vragen /opmerkingen/suggesties heeft over de programmatuur of de te kiezen rapportages. </a:t>
            </a:r>
          </a:p>
          <a:p>
            <a:r>
              <a:rPr lang="nl-NL" dirty="0"/>
              <a:t>Geeft u dan aan:</a:t>
            </a:r>
          </a:p>
          <a:p>
            <a:r>
              <a:rPr lang="nl-NL" dirty="0"/>
              <a:t>- Wie (naam) of welk ‘bondsnummer’ (van uzelf of de organisatie die u vertegenwoordigt) de vraag stelt/ suggestie doet/ opmerking maakt.</a:t>
            </a:r>
          </a:p>
          <a:p>
            <a:r>
              <a:rPr lang="nl-NL" dirty="0"/>
              <a:t>- Bij welk menu of ‘</a:t>
            </a:r>
            <a:r>
              <a:rPr lang="nl-NL" dirty="0" err="1"/>
              <a:t>kruimelpad</a:t>
            </a:r>
            <a:r>
              <a:rPr lang="nl-NL" dirty="0"/>
              <a:t>’ de vraag bij u op kwam.</a:t>
            </a:r>
          </a:p>
          <a:p>
            <a:r>
              <a:rPr lang="nl-NL" dirty="0"/>
              <a:t>- Wat er precies ‘mis’ ging  (vraag)</a:t>
            </a:r>
          </a:p>
          <a:p>
            <a:r>
              <a:rPr lang="nl-NL" dirty="0"/>
              <a:t>- Welke opmerking u heeft</a:t>
            </a:r>
          </a:p>
          <a:p>
            <a:r>
              <a:rPr lang="nl-NL" dirty="0"/>
              <a:t>- Welke suggestie u doet</a:t>
            </a:r>
          </a:p>
          <a:p>
            <a:endParaRPr lang="nl-NL" dirty="0"/>
          </a:p>
          <a:p>
            <a:r>
              <a:rPr lang="nl-NL" dirty="0"/>
              <a:t>Wij zullen dan kijken of er een aanpassing gedaan kan worden als meerdere mensen/ organisaties hierom vragen.</a:t>
            </a:r>
          </a:p>
        </p:txBody>
      </p:sp>
    </p:spTree>
    <p:extLst>
      <p:ext uri="{BB962C8B-B14F-4D97-AF65-F5344CB8AC3E}">
        <p14:creationId xmlns:p14="http://schemas.microsoft.com/office/powerpoint/2010/main" val="9371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9"/>
    </mc:Choice>
    <mc:Fallback xmlns="">
      <p:transition spd="slow" advTm="116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F68EE0E-BBF6-4E99-A001-271551315581}"/>
              </a:ext>
            </a:extLst>
          </p:cNvPr>
          <p:cNvSpPr/>
          <p:nvPr/>
        </p:nvSpPr>
        <p:spPr>
          <a:xfrm>
            <a:off x="1123406" y="1036320"/>
            <a:ext cx="77767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Januari 2022:</a:t>
            </a:r>
          </a:p>
          <a:p>
            <a:r>
              <a:rPr lang="nl-NL" sz="2000" dirty="0"/>
              <a:t>U kunt vanaf nu: </a:t>
            </a:r>
          </a:p>
          <a:p>
            <a:endParaRPr lang="nl-NL" sz="2000" dirty="0"/>
          </a:p>
          <a:p>
            <a:r>
              <a:rPr lang="nl-NL" sz="2000" dirty="0"/>
              <a:t>Uw </a:t>
            </a:r>
            <a:r>
              <a:rPr lang="nl-NL" sz="2000" b="1" dirty="0"/>
              <a:t>eigen</a:t>
            </a:r>
            <a:r>
              <a:rPr lang="nl-NL" sz="2000" dirty="0"/>
              <a:t> adresgegevens, contactgegevens bijwerken</a:t>
            </a:r>
          </a:p>
          <a:p>
            <a:endParaRPr lang="nl-NL" sz="2000" dirty="0"/>
          </a:p>
          <a:p>
            <a:r>
              <a:rPr lang="nl-NL" sz="2000" dirty="0"/>
              <a:t>Evenementenkalender bekijken</a:t>
            </a:r>
          </a:p>
          <a:p>
            <a:endParaRPr lang="nl-NL" sz="2000" dirty="0"/>
          </a:p>
          <a:p>
            <a:r>
              <a:rPr lang="nl-NL" sz="2000" dirty="0"/>
              <a:t>Kalenders van de KNBB en secties bekijken</a:t>
            </a:r>
          </a:p>
          <a:p>
            <a:endParaRPr lang="nl-NL" sz="2000" dirty="0"/>
          </a:p>
          <a:p>
            <a:r>
              <a:rPr lang="nl-NL" sz="2000" dirty="0"/>
              <a:t>Namens uw vereniging en/of district:</a:t>
            </a:r>
            <a:br>
              <a:rPr lang="nl-NL" sz="2000" dirty="0"/>
            </a:br>
            <a:r>
              <a:rPr lang="nl-NL" sz="2000" dirty="0"/>
              <a:t>- Overzichten van leden en lidmaatschappen maken </a:t>
            </a:r>
            <a:br>
              <a:rPr lang="nl-NL" sz="2000" dirty="0"/>
            </a:br>
            <a:r>
              <a:rPr lang="nl-NL" sz="2000" dirty="0"/>
              <a:t>- Mailen naar bestuurders en leden</a:t>
            </a:r>
            <a:br>
              <a:rPr lang="nl-NL" sz="2000" dirty="0"/>
            </a:br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B83AB3-9429-4EDB-9388-34E11DA2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55422"/>
            <a:ext cx="54868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7"/>
    </mc:Choice>
    <mc:Fallback xmlns="">
      <p:transition spd="slow" advTm="1146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26C4F32-4AF8-4E9C-9374-4542E807475A}"/>
              </a:ext>
            </a:extLst>
          </p:cNvPr>
          <p:cNvSpPr txBox="1"/>
          <p:nvPr/>
        </p:nvSpPr>
        <p:spPr>
          <a:xfrm>
            <a:off x="1828801" y="1851949"/>
            <a:ext cx="6701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Heeft u na het zien/lezen van deze handleiding alsnog vragen en/of opmerkingen over de ledenadministratie dan kunt u uiteraard contact opnemen met het bondsbureau (bij voorkeur via mail) </a:t>
            </a:r>
            <a:r>
              <a:rPr lang="nl-NL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la@knbb.nl</a:t>
            </a:r>
            <a:endParaRPr lang="nl-NL" sz="2800" dirty="0"/>
          </a:p>
          <a:p>
            <a:r>
              <a:rPr lang="nl-NL" sz="2800" dirty="0"/>
              <a:t>Of (bij spoed): </a:t>
            </a:r>
          </a:p>
          <a:p>
            <a:r>
              <a:rPr lang="nl-NL" sz="2800" dirty="0"/>
              <a:t>telefonisch 030-6008401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F12424-CA45-4BDC-8D53-B266A828B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55422"/>
            <a:ext cx="54868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7"/>
    </mc:Choice>
    <mc:Fallback xmlns="">
      <p:transition spd="slow" advTm="9847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F5F703B-CCAE-4879-841D-F3103FD7926C}"/>
              </a:ext>
            </a:extLst>
          </p:cNvPr>
          <p:cNvSpPr/>
          <p:nvPr/>
        </p:nvSpPr>
        <p:spPr>
          <a:xfrm>
            <a:off x="441960" y="982980"/>
            <a:ext cx="10888915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Namens het personeel en bestuur KNBB</a:t>
            </a:r>
          </a:p>
          <a:p>
            <a:pPr algn="ctr"/>
            <a:endParaRPr lang="nl-NL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Wensen </a:t>
            </a:r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wij </a:t>
            </a:r>
            <a:r>
              <a:rPr lang="nl-NL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veel biljartplezier </a:t>
            </a:r>
          </a:p>
          <a:p>
            <a:pPr algn="ctr"/>
            <a:r>
              <a:rPr lang="nl-NL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succes bij het gebruik van deze nieuwe </a:t>
            </a:r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mogelijkheden.</a:t>
            </a:r>
          </a:p>
          <a:p>
            <a:pPr algn="ctr"/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0A5BF8-A948-4B25-8198-456FD44F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90257"/>
            <a:ext cx="54868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7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F46F477-DE34-41C6-B15E-FE2F8D2C5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899"/>
            <a:ext cx="12192000" cy="12959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08EFCD-FC5B-462B-AF27-FBFE8A32F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38" y="155422"/>
            <a:ext cx="548688" cy="60355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4BED010-32E0-4EFE-A10B-736A5415C564}"/>
              </a:ext>
            </a:extLst>
          </p:cNvPr>
          <p:cNvSpPr/>
          <p:nvPr/>
        </p:nvSpPr>
        <p:spPr>
          <a:xfrm>
            <a:off x="1111625" y="2967335"/>
            <a:ext cx="101121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 naar de website van de KNBB </a:t>
            </a:r>
          </a:p>
          <a:p>
            <a:pPr algn="ctr"/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(of een van de secties)</a:t>
            </a:r>
          </a:p>
          <a:p>
            <a:pPr algn="ctr"/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B6A77DD1-3055-48FD-BEAB-10230D48ACB7}"/>
              </a:ext>
            </a:extLst>
          </p:cNvPr>
          <p:cNvSpPr/>
          <p:nvPr/>
        </p:nvSpPr>
        <p:spPr>
          <a:xfrm rot="17198716">
            <a:off x="9631679" y="2754768"/>
            <a:ext cx="2116183" cy="1418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7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B0CB785-5D47-42B0-AF82-67F9159000CD}"/>
              </a:ext>
            </a:extLst>
          </p:cNvPr>
          <p:cNvSpPr/>
          <p:nvPr/>
        </p:nvSpPr>
        <p:spPr>
          <a:xfrm rot="17293734">
            <a:off x="9878304" y="3413742"/>
            <a:ext cx="1435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 op button </a:t>
            </a:r>
          </a:p>
          <a:p>
            <a:r>
              <a:rPr lang="nl-NL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Mijn KNBB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561EF1-42FD-4746-B7FA-DD8CD11F8D77}"/>
              </a:ext>
            </a:extLst>
          </p:cNvPr>
          <p:cNvSpPr txBox="1"/>
          <p:nvPr/>
        </p:nvSpPr>
        <p:spPr>
          <a:xfrm>
            <a:off x="2030506" y="4814047"/>
            <a:ext cx="544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Mocht dit (nog) niet werken, dan kunt u ook naar : </a:t>
            </a:r>
            <a:r>
              <a:rPr lang="nl-NL" dirty="0">
                <a:hlinkClick r:id="rId4"/>
              </a:rPr>
              <a:t>www.mijnknbb.nl</a:t>
            </a:r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4CD53E6-7118-40FA-9258-221BFEA30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985" y="5384213"/>
            <a:ext cx="27813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0"/>
    </mc:Choice>
    <mc:Fallback xmlns="">
      <p:transition spd="slow" advTm="6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E3CF923-83C1-4783-812A-9F728FDF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3" y="1266020"/>
            <a:ext cx="11861074" cy="470095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8B4709C-F44E-4FDC-9D45-3703BCE8B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538" y="155422"/>
            <a:ext cx="548688" cy="60355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486B488-CD0C-4F67-99FD-79E081D99582}"/>
              </a:ext>
            </a:extLst>
          </p:cNvPr>
          <p:cNvSpPr/>
          <p:nvPr/>
        </p:nvSpPr>
        <p:spPr>
          <a:xfrm>
            <a:off x="5582193" y="4047987"/>
            <a:ext cx="218585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Vul uw bondsnummer in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450EB8B-16D1-4671-8ACF-9E86495D2F06}"/>
              </a:ext>
            </a:extLst>
          </p:cNvPr>
          <p:cNvSpPr/>
          <p:nvPr/>
        </p:nvSpPr>
        <p:spPr>
          <a:xfrm>
            <a:off x="5582192" y="4399503"/>
            <a:ext cx="2185854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Vul uw wachtwoord in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2C4F3C0B-0CF4-405C-BDC5-A0E177339218}"/>
              </a:ext>
            </a:extLst>
          </p:cNvPr>
          <p:cNvSpPr/>
          <p:nvPr/>
        </p:nvSpPr>
        <p:spPr>
          <a:xfrm>
            <a:off x="1119049" y="4399503"/>
            <a:ext cx="3274423" cy="1367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7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C0B1C92-EB15-4138-98E9-5E8F36D53CB6}"/>
              </a:ext>
            </a:extLst>
          </p:cNvPr>
          <p:cNvSpPr/>
          <p:nvPr/>
        </p:nvSpPr>
        <p:spPr>
          <a:xfrm>
            <a:off x="1027610" y="4797219"/>
            <a:ext cx="345730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nl-NL" sz="11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nl-NL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keer inloggen of wachtwoord vergeten?</a:t>
            </a:r>
          </a:p>
          <a:p>
            <a:r>
              <a:rPr lang="nl-NL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 op nieuw wachtwoord aanvragen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33E810-093F-4058-BF13-CB9D2FF326E2}"/>
              </a:ext>
            </a:extLst>
          </p:cNvPr>
          <p:cNvSpPr txBox="1"/>
          <p:nvPr/>
        </p:nvSpPr>
        <p:spPr>
          <a:xfrm>
            <a:off x="4484913" y="4047988"/>
            <a:ext cx="1097279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65000"/>
                  </a:schemeClr>
                </a:solidFill>
              </a:rPr>
              <a:t>Bondsnummer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43C660D-86A4-4076-8A85-9CD39FF1199A}"/>
              </a:ext>
            </a:extLst>
          </p:cNvPr>
          <p:cNvSpPr/>
          <p:nvPr/>
        </p:nvSpPr>
        <p:spPr>
          <a:xfrm>
            <a:off x="7939304" y="3996999"/>
            <a:ext cx="28937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Had u voorheen een ‘vijf-</a:t>
            </a:r>
            <a:r>
              <a:rPr lang="nl-NL" sz="1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cijferig</a:t>
            </a:r>
            <a:r>
              <a:rPr lang="nl-N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 bondsnummer beginnend met 7 of 8?</a:t>
            </a:r>
          </a:p>
          <a:p>
            <a:pPr algn="ctr"/>
            <a:endParaRPr lang="nl-NL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 begint uw bondsnummer nu met een 3</a:t>
            </a:r>
          </a:p>
          <a:p>
            <a:pPr algn="ctr"/>
            <a:endParaRPr lang="nl-NL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76543 is nu 376543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3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2"/>
    </mc:Choice>
    <mc:Fallback xmlns="">
      <p:transition spd="slow" advTm="11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E595E1F-8A61-4031-80A0-E883FEAE0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" y="2821295"/>
            <a:ext cx="5745208" cy="34708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0F536EA-43C5-452F-A198-BD5043CE4A6B}"/>
              </a:ext>
            </a:extLst>
          </p:cNvPr>
          <p:cNvSpPr txBox="1"/>
          <p:nvPr/>
        </p:nvSpPr>
        <p:spPr>
          <a:xfrm>
            <a:off x="766354" y="670561"/>
            <a:ext cx="9335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 uw eerste inlog krijgt u het volgende scherm, u dient hier het aan u toegestuurde (initiële) wachtwoord in te vullen (huidig wachtwoord)</a:t>
            </a:r>
          </a:p>
          <a:p>
            <a:endParaRPr lang="nl-NL" dirty="0"/>
          </a:p>
          <a:p>
            <a:r>
              <a:rPr lang="nl-NL" dirty="0"/>
              <a:t>Daarna vult u het door u gewenste wachtwoord in (twee maal)</a:t>
            </a:r>
          </a:p>
          <a:p>
            <a:endParaRPr lang="nl-NL" dirty="0"/>
          </a:p>
          <a:p>
            <a:r>
              <a:rPr lang="nl-NL" dirty="0"/>
              <a:t>Het nieuwe wachtwoord dient minimaal 6 karakters en minimaal 2 cijfers te bevatten.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EC82E4-2D29-4E6B-A041-5E5B125B8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341" y="4423954"/>
            <a:ext cx="4024059" cy="6925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F627F89-3176-4B20-BD79-020DF908FB50}"/>
              </a:ext>
            </a:extLst>
          </p:cNvPr>
          <p:cNvSpPr txBox="1"/>
          <p:nvPr/>
        </p:nvSpPr>
        <p:spPr>
          <a:xfrm>
            <a:off x="7489371" y="3640183"/>
            <a:ext cx="399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Klik op Bewaren, u ziet daarna onderstaande melding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85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7"/>
    </mc:Choice>
    <mc:Fallback xmlns="">
      <p:transition spd="slow" advTm="110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0F5996E-9A17-4E31-91AE-E2EAAF18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38" y="155422"/>
            <a:ext cx="548688" cy="6035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7549F4-FDFD-4978-9591-68FE3735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97" y="0"/>
            <a:ext cx="11356343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9F519D6-CF0C-4C51-AEAC-AB58DACAD8D9}"/>
              </a:ext>
            </a:extLst>
          </p:cNvPr>
          <p:cNvSpPr/>
          <p:nvPr/>
        </p:nvSpPr>
        <p:spPr>
          <a:xfrm>
            <a:off x="5267960" y="2601791"/>
            <a:ext cx="2687320" cy="230832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nl-NL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Hier komt uw naam te staan</a:t>
            </a:r>
            <a:endParaRPr lang="nl-NL" sz="9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E77B8701-9BB2-41BA-9A12-6EA16D4E409F}"/>
              </a:ext>
            </a:extLst>
          </p:cNvPr>
          <p:cNvSpPr/>
          <p:nvPr/>
        </p:nvSpPr>
        <p:spPr>
          <a:xfrm>
            <a:off x="2539999" y="2611442"/>
            <a:ext cx="2076027" cy="1046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46BFD4-2AF4-411C-9EC8-3B0DCB9C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938" y="307822"/>
            <a:ext cx="548688" cy="603556"/>
          </a:xfrm>
          <a:prstGeom prst="rect">
            <a:avLst/>
          </a:prstGeom>
        </p:spPr>
      </p:pic>
      <p:sp>
        <p:nvSpPr>
          <p:cNvPr id="15" name="Pijl: rechts 14">
            <a:extLst>
              <a:ext uri="{FF2B5EF4-FFF2-40B4-BE49-F238E27FC236}">
                <a16:creationId xmlns:a16="http://schemas.microsoft.com/office/drawing/2014/main" id="{643D184F-90D4-4270-865C-B38FA756C65B}"/>
              </a:ext>
            </a:extLst>
          </p:cNvPr>
          <p:cNvSpPr/>
          <p:nvPr/>
        </p:nvSpPr>
        <p:spPr>
          <a:xfrm rot="19273481">
            <a:off x="2093805" y="2076650"/>
            <a:ext cx="2076027" cy="1046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9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F4289A1-C5D2-4516-9B16-3819A54F7469}"/>
              </a:ext>
            </a:extLst>
          </p:cNvPr>
          <p:cNvSpPr/>
          <p:nvPr/>
        </p:nvSpPr>
        <p:spPr>
          <a:xfrm rot="19221185">
            <a:off x="2093804" y="2415063"/>
            <a:ext cx="20760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 op button 	</a:t>
            </a:r>
          </a:p>
          <a:p>
            <a:r>
              <a:rPr lang="nl-NL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Persoonlijke gegevens</a:t>
            </a:r>
            <a:endParaRPr lang="nl-NL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9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6"/>
    </mc:Choice>
    <mc:Fallback xmlns="">
      <p:transition spd="slow" advTm="67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ABD2FAE-31D6-4C44-A1D1-9973A0ADC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906" y="155423"/>
            <a:ext cx="548688" cy="6035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8C86973-E8F9-4FD6-A4D3-A77CDFCF1B92}"/>
              </a:ext>
            </a:extLst>
          </p:cNvPr>
          <p:cNvSpPr/>
          <p:nvPr/>
        </p:nvSpPr>
        <p:spPr>
          <a:xfrm>
            <a:off x="2082800" y="1330960"/>
            <a:ext cx="706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Persoonlijke gegevens</a:t>
            </a:r>
            <a:b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Onder persoonlijke gegevens vindt u de volgende gegevens van </a:t>
            </a:r>
            <a:r>
              <a:rPr lang="nl-NL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uzelf:</a:t>
            </a:r>
            <a:b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	Achternaam, voornaam, voorletters, tussenvoegsels, geslacht en 	geboortedatum;</a:t>
            </a:r>
            <a:b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	Uw lidmaatschappen, functies</a:t>
            </a:r>
            <a:b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	Adresgegevens, Postcode, Woonplaats;</a:t>
            </a:r>
            <a:b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	De contactgegevens die we nu al gebruiken zoals telefoonnummers 	en e-mailadressen</a:t>
            </a:r>
          </a:p>
          <a:p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Vul alleen een postadres in als dit afwijkt van uw ‘woonadres’.</a:t>
            </a:r>
          </a:p>
          <a:p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Vul ook alleen een ‘e-mail factuur’ adres in als dit afwijkt van uw ‘1</a:t>
            </a:r>
            <a:r>
              <a:rPr lang="nl-NL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 e-mailadres’.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015417-A939-45A4-95C0-3CB7D89C7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247" y="2068647"/>
            <a:ext cx="3424335" cy="15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1"/>
    </mc:Choice>
    <mc:Fallback xmlns="">
      <p:transition spd="slow" advTm="1120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1834</TotalTime>
  <Words>2691</Words>
  <Application>Microsoft Office PowerPoint</Application>
  <PresentationFormat>Breedbeeld</PresentationFormat>
  <Paragraphs>273</Paragraphs>
  <Slides>41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Wingdings 3</vt:lpstr>
      <vt:lpstr>Ion</vt:lpstr>
      <vt:lpstr>KNBB ledenadministratie via AllUnited  Handleiding voor functionaris zonder mutatiebevoegdheid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Debby Manders - KNBB</dc:creator>
  <cp:lastModifiedBy>Debby Manders - KNBB</cp:lastModifiedBy>
  <cp:revision>157</cp:revision>
  <dcterms:created xsi:type="dcterms:W3CDTF">2022-01-03T15:30:25Z</dcterms:created>
  <dcterms:modified xsi:type="dcterms:W3CDTF">2022-08-16T09:33:18Z</dcterms:modified>
</cp:coreProperties>
</file>