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62" r:id="rId2"/>
    <p:sldId id="317" r:id="rId3"/>
    <p:sldId id="306" r:id="rId4"/>
    <p:sldId id="278" r:id="rId5"/>
    <p:sldId id="338" r:id="rId6"/>
    <p:sldId id="305" r:id="rId7"/>
    <p:sldId id="335" r:id="rId8"/>
    <p:sldId id="321" r:id="rId9"/>
    <p:sldId id="331" r:id="rId10"/>
    <p:sldId id="308" r:id="rId11"/>
    <p:sldId id="352" r:id="rId12"/>
    <p:sldId id="351" r:id="rId13"/>
    <p:sldId id="318" r:id="rId14"/>
    <p:sldId id="333" r:id="rId15"/>
    <p:sldId id="350" r:id="rId16"/>
    <p:sldId id="334" r:id="rId17"/>
    <p:sldId id="349" r:id="rId18"/>
    <p:sldId id="347" r:id="rId19"/>
    <p:sldId id="348" r:id="rId20"/>
    <p:sldId id="341" r:id="rId21"/>
    <p:sldId id="309" r:id="rId22"/>
    <p:sldId id="310" r:id="rId23"/>
    <p:sldId id="336" r:id="rId24"/>
    <p:sldId id="322" r:id="rId25"/>
    <p:sldId id="319" r:id="rId26"/>
    <p:sldId id="324" r:id="rId27"/>
    <p:sldId id="325" r:id="rId28"/>
    <p:sldId id="328" r:id="rId29"/>
    <p:sldId id="332" r:id="rId30"/>
    <p:sldId id="330" r:id="rId31"/>
    <p:sldId id="261" r:id="rId32"/>
    <p:sldId id="33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920" autoAdjust="0"/>
    <p:restoredTop sz="94660"/>
  </p:normalViewPr>
  <p:slideViewPr>
    <p:cSldViewPr snapToGrid="0">
      <p:cViewPr varScale="1">
        <p:scale>
          <a:sx n="74" d="100"/>
          <a:sy n="74" d="100"/>
        </p:scale>
        <p:origin x="77"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DC67E-5ED9-416E-A9D3-5DD13CED3892}" type="datetimeFigureOut">
              <a:rPr lang="nl-NL" smtClean="0"/>
              <a:t>16-08-2022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DA0F2-5CA6-4032-BECA-C49E45031CF9}" type="slidenum">
              <a:rPr lang="nl-NL" smtClean="0"/>
              <a:t>‹nr.›</a:t>
            </a:fld>
            <a:endParaRPr lang="nl-NL"/>
          </a:p>
        </p:txBody>
      </p:sp>
    </p:spTree>
    <p:extLst>
      <p:ext uri="{BB962C8B-B14F-4D97-AF65-F5344CB8AC3E}">
        <p14:creationId xmlns:p14="http://schemas.microsoft.com/office/powerpoint/2010/main" val="2039258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1</a:t>
            </a:fld>
            <a:endParaRPr lang="nl-NL"/>
          </a:p>
        </p:txBody>
      </p:sp>
    </p:spTree>
    <p:extLst>
      <p:ext uri="{BB962C8B-B14F-4D97-AF65-F5344CB8AC3E}">
        <p14:creationId xmlns:p14="http://schemas.microsoft.com/office/powerpoint/2010/main" val="207494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10</a:t>
            </a:fld>
            <a:endParaRPr lang="nl-NL"/>
          </a:p>
        </p:txBody>
      </p:sp>
    </p:spTree>
    <p:extLst>
      <p:ext uri="{BB962C8B-B14F-4D97-AF65-F5344CB8AC3E}">
        <p14:creationId xmlns:p14="http://schemas.microsoft.com/office/powerpoint/2010/main" val="2530528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11</a:t>
            </a:fld>
            <a:endParaRPr lang="nl-NL"/>
          </a:p>
        </p:txBody>
      </p:sp>
    </p:spTree>
    <p:extLst>
      <p:ext uri="{BB962C8B-B14F-4D97-AF65-F5344CB8AC3E}">
        <p14:creationId xmlns:p14="http://schemas.microsoft.com/office/powerpoint/2010/main" val="867997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12</a:t>
            </a:fld>
            <a:endParaRPr lang="nl-NL"/>
          </a:p>
        </p:txBody>
      </p:sp>
    </p:spTree>
    <p:extLst>
      <p:ext uri="{BB962C8B-B14F-4D97-AF65-F5344CB8AC3E}">
        <p14:creationId xmlns:p14="http://schemas.microsoft.com/office/powerpoint/2010/main" val="3709861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13</a:t>
            </a:fld>
            <a:endParaRPr lang="nl-NL"/>
          </a:p>
        </p:txBody>
      </p:sp>
    </p:spTree>
    <p:extLst>
      <p:ext uri="{BB962C8B-B14F-4D97-AF65-F5344CB8AC3E}">
        <p14:creationId xmlns:p14="http://schemas.microsoft.com/office/powerpoint/2010/main" val="191131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14</a:t>
            </a:fld>
            <a:endParaRPr lang="nl-NL"/>
          </a:p>
        </p:txBody>
      </p:sp>
    </p:spTree>
    <p:extLst>
      <p:ext uri="{BB962C8B-B14F-4D97-AF65-F5344CB8AC3E}">
        <p14:creationId xmlns:p14="http://schemas.microsoft.com/office/powerpoint/2010/main" val="48558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15</a:t>
            </a:fld>
            <a:endParaRPr lang="nl-NL"/>
          </a:p>
        </p:txBody>
      </p:sp>
    </p:spTree>
    <p:extLst>
      <p:ext uri="{BB962C8B-B14F-4D97-AF65-F5344CB8AC3E}">
        <p14:creationId xmlns:p14="http://schemas.microsoft.com/office/powerpoint/2010/main" val="4227378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16</a:t>
            </a:fld>
            <a:endParaRPr lang="nl-NL"/>
          </a:p>
        </p:txBody>
      </p:sp>
    </p:spTree>
    <p:extLst>
      <p:ext uri="{BB962C8B-B14F-4D97-AF65-F5344CB8AC3E}">
        <p14:creationId xmlns:p14="http://schemas.microsoft.com/office/powerpoint/2010/main" val="4227378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17</a:t>
            </a:fld>
            <a:endParaRPr lang="nl-NL"/>
          </a:p>
        </p:txBody>
      </p:sp>
    </p:spTree>
    <p:extLst>
      <p:ext uri="{BB962C8B-B14F-4D97-AF65-F5344CB8AC3E}">
        <p14:creationId xmlns:p14="http://schemas.microsoft.com/office/powerpoint/2010/main" val="1139520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18</a:t>
            </a:fld>
            <a:endParaRPr lang="nl-NL"/>
          </a:p>
        </p:txBody>
      </p:sp>
    </p:spTree>
    <p:extLst>
      <p:ext uri="{BB962C8B-B14F-4D97-AF65-F5344CB8AC3E}">
        <p14:creationId xmlns:p14="http://schemas.microsoft.com/office/powerpoint/2010/main" val="1762769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19</a:t>
            </a:fld>
            <a:endParaRPr lang="nl-NL"/>
          </a:p>
        </p:txBody>
      </p:sp>
    </p:spTree>
    <p:extLst>
      <p:ext uri="{BB962C8B-B14F-4D97-AF65-F5344CB8AC3E}">
        <p14:creationId xmlns:p14="http://schemas.microsoft.com/office/powerpoint/2010/main" val="387271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2</a:t>
            </a:fld>
            <a:endParaRPr lang="nl-NL"/>
          </a:p>
        </p:txBody>
      </p:sp>
    </p:spTree>
    <p:extLst>
      <p:ext uri="{BB962C8B-B14F-4D97-AF65-F5344CB8AC3E}">
        <p14:creationId xmlns:p14="http://schemas.microsoft.com/office/powerpoint/2010/main" val="3594578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20</a:t>
            </a:fld>
            <a:endParaRPr lang="nl-NL"/>
          </a:p>
        </p:txBody>
      </p:sp>
    </p:spTree>
    <p:extLst>
      <p:ext uri="{BB962C8B-B14F-4D97-AF65-F5344CB8AC3E}">
        <p14:creationId xmlns:p14="http://schemas.microsoft.com/office/powerpoint/2010/main" val="2417814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21</a:t>
            </a:fld>
            <a:endParaRPr lang="nl-NL"/>
          </a:p>
        </p:txBody>
      </p:sp>
    </p:spTree>
    <p:extLst>
      <p:ext uri="{BB962C8B-B14F-4D97-AF65-F5344CB8AC3E}">
        <p14:creationId xmlns:p14="http://schemas.microsoft.com/office/powerpoint/2010/main" val="2693362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22</a:t>
            </a:fld>
            <a:endParaRPr lang="nl-NL"/>
          </a:p>
        </p:txBody>
      </p:sp>
    </p:spTree>
    <p:extLst>
      <p:ext uri="{BB962C8B-B14F-4D97-AF65-F5344CB8AC3E}">
        <p14:creationId xmlns:p14="http://schemas.microsoft.com/office/powerpoint/2010/main" val="337928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23</a:t>
            </a:fld>
            <a:endParaRPr lang="nl-NL"/>
          </a:p>
        </p:txBody>
      </p:sp>
    </p:spTree>
    <p:extLst>
      <p:ext uri="{BB962C8B-B14F-4D97-AF65-F5344CB8AC3E}">
        <p14:creationId xmlns:p14="http://schemas.microsoft.com/office/powerpoint/2010/main" val="2163377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24</a:t>
            </a:fld>
            <a:endParaRPr lang="nl-NL"/>
          </a:p>
        </p:txBody>
      </p:sp>
    </p:spTree>
    <p:extLst>
      <p:ext uri="{BB962C8B-B14F-4D97-AF65-F5344CB8AC3E}">
        <p14:creationId xmlns:p14="http://schemas.microsoft.com/office/powerpoint/2010/main" val="67840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25</a:t>
            </a:fld>
            <a:endParaRPr lang="nl-NL"/>
          </a:p>
        </p:txBody>
      </p:sp>
    </p:spTree>
    <p:extLst>
      <p:ext uri="{BB962C8B-B14F-4D97-AF65-F5344CB8AC3E}">
        <p14:creationId xmlns:p14="http://schemas.microsoft.com/office/powerpoint/2010/main" val="114380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26</a:t>
            </a:fld>
            <a:endParaRPr lang="nl-NL"/>
          </a:p>
        </p:txBody>
      </p:sp>
    </p:spTree>
    <p:extLst>
      <p:ext uri="{BB962C8B-B14F-4D97-AF65-F5344CB8AC3E}">
        <p14:creationId xmlns:p14="http://schemas.microsoft.com/office/powerpoint/2010/main" val="1821197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27</a:t>
            </a:fld>
            <a:endParaRPr lang="nl-NL"/>
          </a:p>
        </p:txBody>
      </p:sp>
    </p:spTree>
    <p:extLst>
      <p:ext uri="{BB962C8B-B14F-4D97-AF65-F5344CB8AC3E}">
        <p14:creationId xmlns:p14="http://schemas.microsoft.com/office/powerpoint/2010/main" val="1377318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28</a:t>
            </a:fld>
            <a:endParaRPr lang="nl-NL"/>
          </a:p>
        </p:txBody>
      </p:sp>
    </p:spTree>
    <p:extLst>
      <p:ext uri="{BB962C8B-B14F-4D97-AF65-F5344CB8AC3E}">
        <p14:creationId xmlns:p14="http://schemas.microsoft.com/office/powerpoint/2010/main" val="174367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29</a:t>
            </a:fld>
            <a:endParaRPr lang="nl-NL"/>
          </a:p>
        </p:txBody>
      </p:sp>
    </p:spTree>
    <p:extLst>
      <p:ext uri="{BB962C8B-B14F-4D97-AF65-F5344CB8AC3E}">
        <p14:creationId xmlns:p14="http://schemas.microsoft.com/office/powerpoint/2010/main" val="2541342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3</a:t>
            </a:fld>
            <a:endParaRPr lang="nl-NL"/>
          </a:p>
        </p:txBody>
      </p:sp>
    </p:spTree>
    <p:extLst>
      <p:ext uri="{BB962C8B-B14F-4D97-AF65-F5344CB8AC3E}">
        <p14:creationId xmlns:p14="http://schemas.microsoft.com/office/powerpoint/2010/main" val="3876834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30</a:t>
            </a:fld>
            <a:endParaRPr lang="nl-NL"/>
          </a:p>
        </p:txBody>
      </p:sp>
    </p:spTree>
    <p:extLst>
      <p:ext uri="{BB962C8B-B14F-4D97-AF65-F5344CB8AC3E}">
        <p14:creationId xmlns:p14="http://schemas.microsoft.com/office/powerpoint/2010/main" val="747142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31</a:t>
            </a:fld>
            <a:endParaRPr lang="nl-NL"/>
          </a:p>
        </p:txBody>
      </p:sp>
    </p:spTree>
    <p:extLst>
      <p:ext uri="{BB962C8B-B14F-4D97-AF65-F5344CB8AC3E}">
        <p14:creationId xmlns:p14="http://schemas.microsoft.com/office/powerpoint/2010/main" val="2537394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32</a:t>
            </a:fld>
            <a:endParaRPr lang="nl-NL"/>
          </a:p>
        </p:txBody>
      </p:sp>
    </p:spTree>
    <p:extLst>
      <p:ext uri="{BB962C8B-B14F-4D97-AF65-F5344CB8AC3E}">
        <p14:creationId xmlns:p14="http://schemas.microsoft.com/office/powerpoint/2010/main" val="9623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0959AF-603B-4DEC-93E2-FC120E9D8540}" type="slidenum">
              <a:rPr lang="nl-NL" smtClean="0"/>
              <a:t>4</a:t>
            </a:fld>
            <a:endParaRPr lang="nl-NL"/>
          </a:p>
        </p:txBody>
      </p:sp>
    </p:spTree>
    <p:extLst>
      <p:ext uri="{BB962C8B-B14F-4D97-AF65-F5344CB8AC3E}">
        <p14:creationId xmlns:p14="http://schemas.microsoft.com/office/powerpoint/2010/main" val="155389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5</a:t>
            </a:fld>
            <a:endParaRPr lang="nl-NL"/>
          </a:p>
        </p:txBody>
      </p:sp>
    </p:spTree>
    <p:extLst>
      <p:ext uri="{BB962C8B-B14F-4D97-AF65-F5344CB8AC3E}">
        <p14:creationId xmlns:p14="http://schemas.microsoft.com/office/powerpoint/2010/main" val="4048831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6</a:t>
            </a:fld>
            <a:endParaRPr lang="nl-NL"/>
          </a:p>
        </p:txBody>
      </p:sp>
    </p:spTree>
    <p:extLst>
      <p:ext uri="{BB962C8B-B14F-4D97-AF65-F5344CB8AC3E}">
        <p14:creationId xmlns:p14="http://schemas.microsoft.com/office/powerpoint/2010/main" val="66182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7</a:t>
            </a:fld>
            <a:endParaRPr lang="nl-NL"/>
          </a:p>
        </p:txBody>
      </p:sp>
    </p:spTree>
    <p:extLst>
      <p:ext uri="{BB962C8B-B14F-4D97-AF65-F5344CB8AC3E}">
        <p14:creationId xmlns:p14="http://schemas.microsoft.com/office/powerpoint/2010/main" val="3871819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8</a:t>
            </a:fld>
            <a:endParaRPr lang="nl-NL"/>
          </a:p>
        </p:txBody>
      </p:sp>
    </p:spTree>
    <p:extLst>
      <p:ext uri="{BB962C8B-B14F-4D97-AF65-F5344CB8AC3E}">
        <p14:creationId xmlns:p14="http://schemas.microsoft.com/office/powerpoint/2010/main" val="3349252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9</a:t>
            </a:fld>
            <a:endParaRPr lang="nl-NL"/>
          </a:p>
        </p:txBody>
      </p:sp>
    </p:spTree>
    <p:extLst>
      <p:ext uri="{BB962C8B-B14F-4D97-AF65-F5344CB8AC3E}">
        <p14:creationId xmlns:p14="http://schemas.microsoft.com/office/powerpoint/2010/main" val="223289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4509A250-FF31-4206-8172-F9D3106AACB1}" type="datetimeFigureOut">
              <a:rPr lang="en-US" dirty="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796027F-7875-4030-9381-8BD8C4F21935}"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7" name="Date Placeholder 4"/>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4509A250-FF31-4206-8172-F9D3106AACB1}" type="datetimeFigureOut">
              <a:rPr lang="en-US" dirty="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8/16/2022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www.mijnknbb.n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hyperlink" Target="mailto:la@Knbb.n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hyperlink" Target="mailto:la@knbb.n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hyperlink" Target="https://www.knbb.nl/verenigingen/wbtr"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7.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mailto:la@knbb.nl" TargetMode="External"/><Relationship Id="rId5" Type="http://schemas.openxmlformats.org/officeDocument/2006/relationships/image" Target="../media/image9.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4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mailto:la@knbb.nl"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knbb.n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95C0B9-15FA-4F26-B2D2-BE9BA8F3A4DD}"/>
              </a:ext>
            </a:extLst>
          </p:cNvPr>
          <p:cNvSpPr>
            <a:spLocks noGrp="1"/>
          </p:cNvSpPr>
          <p:nvPr>
            <p:ph type="ctrTitle"/>
          </p:nvPr>
        </p:nvSpPr>
        <p:spPr>
          <a:xfrm>
            <a:off x="883538" y="1756955"/>
            <a:ext cx="8825658" cy="1956987"/>
          </a:xfrm>
        </p:spPr>
        <p:txBody>
          <a:bodyPr/>
          <a:lstStyle/>
          <a:p>
            <a:r>
              <a:rPr lang="nl-NL" sz="4000" dirty="0"/>
              <a:t>KNBB ledenadministratie via AllUnited</a:t>
            </a:r>
            <a:br>
              <a:rPr lang="nl-NL" sz="4000" dirty="0"/>
            </a:br>
            <a:br>
              <a:rPr lang="nl-NL" sz="4000" dirty="0"/>
            </a:br>
            <a:r>
              <a:rPr lang="nl-NL" sz="2800" dirty="0"/>
              <a:t>Handleiding Ledenmodule voor secretaris/ledenadministrateur vereniging</a:t>
            </a:r>
          </a:p>
        </p:txBody>
      </p:sp>
      <p:pic>
        <p:nvPicPr>
          <p:cNvPr id="5" name="Afbeelding 4">
            <a:extLst>
              <a:ext uri="{FF2B5EF4-FFF2-40B4-BE49-F238E27FC236}">
                <a16:creationId xmlns:a16="http://schemas.microsoft.com/office/drawing/2014/main" id="{449AD1BB-E892-4E6D-9079-40E012BF5979}"/>
              </a:ext>
            </a:extLst>
          </p:cNvPr>
          <p:cNvPicPr>
            <a:picLocks noChangeAspect="1"/>
          </p:cNvPicPr>
          <p:nvPr/>
        </p:nvPicPr>
        <p:blipFill>
          <a:blip r:embed="rId3"/>
          <a:stretch>
            <a:fillRect/>
          </a:stretch>
        </p:blipFill>
        <p:spPr>
          <a:xfrm>
            <a:off x="8426133" y="5151120"/>
            <a:ext cx="1554480" cy="518160"/>
          </a:xfrm>
          <a:prstGeom prst="rect">
            <a:avLst/>
          </a:prstGeom>
        </p:spPr>
      </p:pic>
      <p:pic>
        <p:nvPicPr>
          <p:cNvPr id="6" name="Tijdelijke aanduiding voor inhoud 10">
            <a:extLst>
              <a:ext uri="{FF2B5EF4-FFF2-40B4-BE49-F238E27FC236}">
                <a16:creationId xmlns:a16="http://schemas.microsoft.com/office/drawing/2014/main" id="{E121CB11-CD68-4E64-9543-52BA0A3ED668}"/>
              </a:ext>
            </a:extLst>
          </p:cNvPr>
          <p:cNvPicPr>
            <a:picLocks noChangeAspect="1"/>
          </p:cNvPicPr>
          <p:nvPr/>
        </p:nvPicPr>
        <p:blipFill>
          <a:blip r:embed="rId4"/>
          <a:stretch>
            <a:fillRect/>
          </a:stretch>
        </p:blipFill>
        <p:spPr>
          <a:xfrm>
            <a:off x="785050" y="4777379"/>
            <a:ext cx="1786283" cy="1956986"/>
          </a:xfrm>
          <a:prstGeom prst="rect">
            <a:avLst/>
          </a:prstGeom>
        </p:spPr>
      </p:pic>
      <p:pic>
        <p:nvPicPr>
          <p:cNvPr id="7" name="Afbeelding 6">
            <a:extLst>
              <a:ext uri="{FF2B5EF4-FFF2-40B4-BE49-F238E27FC236}">
                <a16:creationId xmlns:a16="http://schemas.microsoft.com/office/drawing/2014/main" id="{F4486A3C-760F-45A1-ABCB-54FF05E8A7D4}"/>
              </a:ext>
            </a:extLst>
          </p:cNvPr>
          <p:cNvPicPr>
            <a:picLocks noChangeAspect="1"/>
          </p:cNvPicPr>
          <p:nvPr/>
        </p:nvPicPr>
        <p:blipFill rotWithShape="1">
          <a:blip r:embed="rId5"/>
          <a:srcRect l="645" t="9124" r="87859" b="85355"/>
          <a:stretch/>
        </p:blipFill>
        <p:spPr>
          <a:xfrm>
            <a:off x="2941238" y="5009606"/>
            <a:ext cx="4133870" cy="1077291"/>
          </a:xfrm>
          <a:prstGeom prst="rect">
            <a:avLst/>
          </a:prstGeom>
        </p:spPr>
      </p:pic>
      <p:pic>
        <p:nvPicPr>
          <p:cNvPr id="8" name="Afbeelding 7">
            <a:extLst>
              <a:ext uri="{FF2B5EF4-FFF2-40B4-BE49-F238E27FC236}">
                <a16:creationId xmlns:a16="http://schemas.microsoft.com/office/drawing/2014/main" id="{8C78E5E9-AEE0-4499-859A-B472BF7BC2B8}"/>
              </a:ext>
            </a:extLst>
          </p:cNvPr>
          <p:cNvPicPr>
            <a:picLocks noChangeAspect="1"/>
          </p:cNvPicPr>
          <p:nvPr/>
        </p:nvPicPr>
        <p:blipFill>
          <a:blip r:embed="rId6"/>
          <a:stretch>
            <a:fillRect/>
          </a:stretch>
        </p:blipFill>
        <p:spPr>
          <a:xfrm>
            <a:off x="10507956" y="155422"/>
            <a:ext cx="548688" cy="603556"/>
          </a:xfrm>
          <a:prstGeom prst="rect">
            <a:avLst/>
          </a:prstGeom>
        </p:spPr>
      </p:pic>
      <p:sp>
        <p:nvSpPr>
          <p:cNvPr id="3" name="Tijdelijke aanduiding voor datum 2">
            <a:extLst>
              <a:ext uri="{FF2B5EF4-FFF2-40B4-BE49-F238E27FC236}">
                <a16:creationId xmlns:a16="http://schemas.microsoft.com/office/drawing/2014/main" id="{7B5FFEA7-F704-42C7-A974-10E9D883F884}"/>
              </a:ext>
            </a:extLst>
          </p:cNvPr>
          <p:cNvSpPr>
            <a:spLocks noGrp="1"/>
          </p:cNvSpPr>
          <p:nvPr>
            <p:ph type="dt" sz="half" idx="10"/>
          </p:nvPr>
        </p:nvSpPr>
        <p:spPr>
          <a:xfrm rot="5400000" flipH="1">
            <a:off x="10752978" y="502991"/>
            <a:ext cx="1432420" cy="452844"/>
          </a:xfrm>
        </p:spPr>
        <p:txBody>
          <a:bodyPr/>
          <a:lstStyle/>
          <a:p>
            <a:fld id="{7BA2B438-F0FA-4E96-8DB1-96DB3F21B707}" type="datetime5">
              <a:rPr lang="en-US" smtClean="0"/>
              <a:t>16-Aug-22</a:t>
            </a:fld>
            <a:endParaRPr lang="en-US" dirty="0"/>
          </a:p>
        </p:txBody>
      </p:sp>
      <p:sp>
        <p:nvSpPr>
          <p:cNvPr id="4" name="Tijdelijke aanduiding voor voettekst 3">
            <a:extLst>
              <a:ext uri="{FF2B5EF4-FFF2-40B4-BE49-F238E27FC236}">
                <a16:creationId xmlns:a16="http://schemas.microsoft.com/office/drawing/2014/main" id="{17C4DA16-1587-4CFF-AB2C-2D7FE23E90CD}"/>
              </a:ext>
            </a:extLst>
          </p:cNvPr>
          <p:cNvSpPr>
            <a:spLocks noGrp="1"/>
          </p:cNvSpPr>
          <p:nvPr>
            <p:ph type="ftr" sz="quarter" idx="11"/>
          </p:nvPr>
        </p:nvSpPr>
        <p:spPr>
          <a:xfrm rot="5400000">
            <a:off x="9979184" y="1790699"/>
            <a:ext cx="3859795" cy="304801"/>
          </a:xfrm>
        </p:spPr>
        <p:txBody>
          <a:bodyPr/>
          <a:lstStyle/>
          <a:p>
            <a:r>
              <a:rPr lang="en-US" dirty="0"/>
              <a:t>Versie</a:t>
            </a:r>
          </a:p>
        </p:txBody>
      </p:sp>
    </p:spTree>
    <p:extLst>
      <p:ext uri="{BB962C8B-B14F-4D97-AF65-F5344CB8AC3E}">
        <p14:creationId xmlns:p14="http://schemas.microsoft.com/office/powerpoint/2010/main" val="3506019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pic>
        <p:nvPicPr>
          <p:cNvPr id="4" name="Afbeelding 3">
            <a:extLst>
              <a:ext uri="{FF2B5EF4-FFF2-40B4-BE49-F238E27FC236}">
                <a16:creationId xmlns:a16="http://schemas.microsoft.com/office/drawing/2014/main" id="{23AF483F-DFFB-47DC-951D-CCC626641582}"/>
              </a:ext>
            </a:extLst>
          </p:cNvPr>
          <p:cNvPicPr>
            <a:picLocks noChangeAspect="1"/>
          </p:cNvPicPr>
          <p:nvPr/>
        </p:nvPicPr>
        <p:blipFill>
          <a:blip r:embed="rId4"/>
          <a:stretch>
            <a:fillRect/>
          </a:stretch>
        </p:blipFill>
        <p:spPr>
          <a:xfrm>
            <a:off x="4511040" y="2400213"/>
            <a:ext cx="6984276" cy="4267530"/>
          </a:xfrm>
          <a:prstGeom prst="rect">
            <a:avLst/>
          </a:prstGeom>
        </p:spPr>
      </p:pic>
      <p:sp>
        <p:nvSpPr>
          <p:cNvPr id="5" name="Tekstvak 4">
            <a:extLst>
              <a:ext uri="{FF2B5EF4-FFF2-40B4-BE49-F238E27FC236}">
                <a16:creationId xmlns:a16="http://schemas.microsoft.com/office/drawing/2014/main" id="{7C950257-2B1C-45F2-9F89-CBBC538E9B60}"/>
              </a:ext>
            </a:extLst>
          </p:cNvPr>
          <p:cNvSpPr txBox="1"/>
          <p:nvPr/>
        </p:nvSpPr>
        <p:spPr>
          <a:xfrm>
            <a:off x="310605" y="492035"/>
            <a:ext cx="9921965" cy="5232202"/>
          </a:xfrm>
          <a:prstGeom prst="rect">
            <a:avLst/>
          </a:prstGeom>
          <a:noFill/>
        </p:spPr>
        <p:txBody>
          <a:bodyPr wrap="square" rtlCol="0">
            <a:spAutoFit/>
          </a:bodyPr>
          <a:lstStyle/>
          <a:p>
            <a:r>
              <a:rPr lang="nl-NL" sz="2400" dirty="0"/>
              <a:t>Een bestuurslid van een ‘vereniging’ van de KNBB.</a:t>
            </a:r>
          </a:p>
          <a:p>
            <a:endParaRPr lang="nl-NL" dirty="0"/>
          </a:p>
          <a:p>
            <a:r>
              <a:rPr lang="nl-NL" sz="1600" dirty="0"/>
              <a:t>Hier is het scherm te zien van een bestuurder die een bestuursfunctie heeft bij een vereniging (die vervolgens weer valt onder het District Maastricht en Omstreken).</a:t>
            </a:r>
          </a:p>
          <a:p>
            <a:endParaRPr lang="nl-NL" sz="1600" dirty="0"/>
          </a:p>
          <a:p>
            <a:r>
              <a:rPr lang="nl-NL" sz="1600" dirty="0"/>
              <a:t>Namens deze vereniging mag deze bestuurder</a:t>
            </a:r>
          </a:p>
          <a:p>
            <a:r>
              <a:rPr lang="nl-NL" sz="1600" dirty="0"/>
              <a:t>mutaties doen. Daarom staat er in het</a:t>
            </a:r>
          </a:p>
          <a:p>
            <a:r>
              <a:rPr lang="nl-NL" sz="1600" dirty="0"/>
              <a:t>Menu ‘Relaties beheren vereniging’.</a:t>
            </a:r>
          </a:p>
          <a:p>
            <a:endParaRPr lang="nl-NL" sz="1600" dirty="0"/>
          </a:p>
          <a:p>
            <a:r>
              <a:rPr lang="nl-NL" sz="1600" dirty="0"/>
              <a:t>Klikt u hier op Gegevens bijwerken, </a:t>
            </a:r>
          </a:p>
          <a:p>
            <a:r>
              <a:rPr lang="nl-NL" sz="1600" dirty="0"/>
              <a:t>dan zullen dus de gegevens van de </a:t>
            </a:r>
          </a:p>
          <a:p>
            <a:r>
              <a:rPr lang="nl-NL" sz="1600" dirty="0"/>
              <a:t>Organisatie gewijzigd worden!</a:t>
            </a:r>
          </a:p>
          <a:p>
            <a:r>
              <a:rPr lang="nl-NL" sz="1600" dirty="0"/>
              <a:t>Let dus op ‘namens’ wie u nu bent</a:t>
            </a:r>
          </a:p>
          <a:p>
            <a:r>
              <a:rPr lang="nl-NL" sz="1600" dirty="0"/>
              <a:t>Ingelogd!</a:t>
            </a:r>
          </a:p>
          <a:p>
            <a:endParaRPr lang="nl-NL" sz="1600" dirty="0"/>
          </a:p>
          <a:p>
            <a:r>
              <a:rPr lang="nl-NL" sz="1600" dirty="0"/>
              <a:t>Wilt u de verengingsleden bijwerken</a:t>
            </a:r>
          </a:p>
          <a:p>
            <a:r>
              <a:rPr lang="nl-NL" sz="1600" dirty="0"/>
              <a:t>dan dient u op </a:t>
            </a:r>
          </a:p>
          <a:p>
            <a:r>
              <a:rPr lang="nl-NL" sz="1600" dirty="0"/>
              <a:t>‘Relaties beheren Vereniging’ te klikken.</a:t>
            </a:r>
          </a:p>
          <a:p>
            <a:endParaRPr lang="nl-NL" dirty="0"/>
          </a:p>
          <a:p>
            <a:endParaRPr lang="nl-NL" dirty="0"/>
          </a:p>
        </p:txBody>
      </p:sp>
      <p:sp>
        <p:nvSpPr>
          <p:cNvPr id="6" name="Rechthoek 5">
            <a:extLst>
              <a:ext uri="{FF2B5EF4-FFF2-40B4-BE49-F238E27FC236}">
                <a16:creationId xmlns:a16="http://schemas.microsoft.com/office/drawing/2014/main" id="{1117A2AA-7B3A-439C-B845-C16869138AE3}"/>
              </a:ext>
            </a:extLst>
          </p:cNvPr>
          <p:cNvSpPr/>
          <p:nvPr/>
        </p:nvSpPr>
        <p:spPr>
          <a:xfrm>
            <a:off x="4511041" y="3690149"/>
            <a:ext cx="1410788" cy="246221"/>
          </a:xfrm>
          <a:prstGeom prst="rect">
            <a:avLst/>
          </a:prstGeom>
          <a:solidFill>
            <a:schemeClr val="tx1"/>
          </a:solidFill>
          <a:ln>
            <a:solidFill>
              <a:srgbClr val="FF0000"/>
            </a:solidFill>
          </a:ln>
        </p:spPr>
        <p:txBody>
          <a:bodyPr wrap="square" lIns="91440" tIns="45720" rIns="91440" bIns="45720">
            <a:spAutoFit/>
          </a:bodyPr>
          <a:lstStyle/>
          <a:p>
            <a:r>
              <a:rPr lang="nl-NL" sz="1000" dirty="0">
                <a:ln w="0"/>
                <a:solidFill>
                  <a:schemeClr val="accent1"/>
                </a:solidFill>
                <a:effectLst>
                  <a:outerShdw blurRad="38100" dist="25400" dir="5400000" algn="ctr" rotWithShape="0">
                    <a:srgbClr val="6E747A">
                      <a:alpha val="43000"/>
                    </a:srgbClr>
                  </a:outerShdw>
                </a:effectLst>
              </a:rPr>
              <a:t>Organisatie naam</a:t>
            </a:r>
            <a:endParaRPr lang="nl-NL" sz="1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464002795"/>
      </p:ext>
    </p:extLst>
  </p:cSld>
  <p:clrMapOvr>
    <a:masterClrMapping/>
  </p:clrMapOvr>
  <mc:AlternateContent xmlns:mc="http://schemas.openxmlformats.org/markup-compatibility/2006" xmlns:p14="http://schemas.microsoft.com/office/powerpoint/2010/main">
    <mc:Choice Requires="p14">
      <p:transition spd="slow" p14:dur="2000" advTm="3158"/>
    </mc:Choice>
    <mc:Fallback xmlns="">
      <p:transition spd="slow" advTm="315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D344380-331F-4E0C-ABFD-5FA81A272817}"/>
              </a:ext>
            </a:extLst>
          </p:cNvPr>
          <p:cNvPicPr>
            <a:picLocks noChangeAspect="1"/>
          </p:cNvPicPr>
          <p:nvPr/>
        </p:nvPicPr>
        <p:blipFill>
          <a:blip r:embed="rId3"/>
          <a:stretch>
            <a:fillRect/>
          </a:stretch>
        </p:blipFill>
        <p:spPr>
          <a:xfrm>
            <a:off x="713350" y="2263551"/>
            <a:ext cx="4884419" cy="3467437"/>
          </a:xfrm>
          <a:prstGeom prst="rect">
            <a:avLst/>
          </a:prstGeom>
        </p:spPr>
      </p:pic>
      <p:sp>
        <p:nvSpPr>
          <p:cNvPr id="3" name="Tekstvak 2">
            <a:extLst>
              <a:ext uri="{FF2B5EF4-FFF2-40B4-BE49-F238E27FC236}">
                <a16:creationId xmlns:a16="http://schemas.microsoft.com/office/drawing/2014/main" id="{5A0946B2-744C-4333-90C7-B743CA7D90B7}"/>
              </a:ext>
            </a:extLst>
          </p:cNvPr>
          <p:cNvSpPr txBox="1"/>
          <p:nvPr/>
        </p:nvSpPr>
        <p:spPr>
          <a:xfrm>
            <a:off x="5961185" y="1459523"/>
            <a:ext cx="6252033" cy="4801314"/>
          </a:xfrm>
          <a:prstGeom prst="rect">
            <a:avLst/>
          </a:prstGeom>
          <a:noFill/>
        </p:spPr>
        <p:txBody>
          <a:bodyPr wrap="none" rtlCol="0">
            <a:spAutoFit/>
          </a:bodyPr>
          <a:lstStyle/>
          <a:p>
            <a:r>
              <a:rPr lang="nl-NL" dirty="0"/>
              <a:t>U komt altijd ‘binnen’ bij de HOME pagina van </a:t>
            </a:r>
          </a:p>
          <a:p>
            <a:r>
              <a:rPr lang="nl-NL" dirty="0"/>
              <a:t>de vereniging als u bij Mijn Organisaties op</a:t>
            </a:r>
          </a:p>
          <a:p>
            <a:r>
              <a:rPr lang="nl-NL" b="1" dirty="0"/>
              <a:t>Verder</a:t>
            </a:r>
            <a:r>
              <a:rPr lang="nl-NL" dirty="0"/>
              <a:t> hebt geklikt</a:t>
            </a:r>
          </a:p>
          <a:p>
            <a:endParaRPr lang="nl-NL" dirty="0"/>
          </a:p>
          <a:p>
            <a:r>
              <a:rPr lang="nl-NL" dirty="0"/>
              <a:t>Hier ziet u de gegevens die wij nu in het systeem </a:t>
            </a:r>
          </a:p>
          <a:p>
            <a:r>
              <a:rPr lang="nl-NL" dirty="0"/>
              <a:t>Hebben staan. Hier zal het emailadres van </a:t>
            </a:r>
          </a:p>
          <a:p>
            <a:r>
              <a:rPr lang="nl-NL" dirty="0"/>
              <a:t>de secretaris ingevuld zijn. </a:t>
            </a:r>
          </a:p>
          <a:p>
            <a:endParaRPr lang="nl-NL" dirty="0"/>
          </a:p>
          <a:p>
            <a:r>
              <a:rPr lang="nl-NL" dirty="0"/>
              <a:t>Adresgegevens hebben wij bewust niet ingevuld.</a:t>
            </a:r>
          </a:p>
          <a:p>
            <a:r>
              <a:rPr lang="nl-NL" dirty="0"/>
              <a:t>In principe is de secretaris onze contactpersoon, dus</a:t>
            </a:r>
          </a:p>
          <a:p>
            <a:r>
              <a:rPr lang="nl-NL" dirty="0"/>
              <a:t>wenst u hier wel adresgegevens te hebben staan,</a:t>
            </a:r>
          </a:p>
          <a:p>
            <a:r>
              <a:rPr lang="nl-NL" dirty="0"/>
              <a:t>vul dan het adres van de secretaris (of een postadres)</a:t>
            </a:r>
          </a:p>
          <a:p>
            <a:r>
              <a:rPr lang="nl-NL" dirty="0"/>
              <a:t>in.</a:t>
            </a:r>
          </a:p>
          <a:p>
            <a:endParaRPr lang="nl-NL" dirty="0"/>
          </a:p>
          <a:p>
            <a:r>
              <a:rPr lang="nl-NL" dirty="0"/>
              <a:t>Ook is hier een overzicht te vinden van de facturen </a:t>
            </a:r>
          </a:p>
          <a:p>
            <a:r>
              <a:rPr lang="nl-NL" dirty="0"/>
              <a:t>die aan de vereniging zijn gestuurd.</a:t>
            </a:r>
          </a:p>
          <a:p>
            <a:endParaRPr lang="nl-NL" dirty="0"/>
          </a:p>
        </p:txBody>
      </p:sp>
      <p:sp>
        <p:nvSpPr>
          <p:cNvPr id="4" name="Tekstvak 3">
            <a:extLst>
              <a:ext uri="{FF2B5EF4-FFF2-40B4-BE49-F238E27FC236}">
                <a16:creationId xmlns:a16="http://schemas.microsoft.com/office/drawing/2014/main" id="{4E3A221A-0DEC-4DE1-8FFB-EC385AD83BAD}"/>
              </a:ext>
            </a:extLst>
          </p:cNvPr>
          <p:cNvSpPr txBox="1"/>
          <p:nvPr/>
        </p:nvSpPr>
        <p:spPr>
          <a:xfrm>
            <a:off x="713350" y="756138"/>
            <a:ext cx="4597204" cy="707886"/>
          </a:xfrm>
          <a:prstGeom prst="rect">
            <a:avLst/>
          </a:prstGeom>
          <a:noFill/>
        </p:spPr>
        <p:txBody>
          <a:bodyPr wrap="square" rtlCol="0">
            <a:spAutoFit/>
          </a:bodyPr>
          <a:lstStyle/>
          <a:p>
            <a:r>
              <a:rPr lang="nl-NL" sz="2000" b="1" dirty="0"/>
              <a:t>Gegevens van de vereniging (relatiekaart)</a:t>
            </a:r>
          </a:p>
        </p:txBody>
      </p:sp>
    </p:spTree>
    <p:extLst>
      <p:ext uri="{BB962C8B-B14F-4D97-AF65-F5344CB8AC3E}">
        <p14:creationId xmlns:p14="http://schemas.microsoft.com/office/powerpoint/2010/main" val="3361437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0DBE99E-5DC8-4E30-9735-24DA277213E5}"/>
              </a:ext>
            </a:extLst>
          </p:cNvPr>
          <p:cNvSpPr/>
          <p:nvPr/>
        </p:nvSpPr>
        <p:spPr>
          <a:xfrm>
            <a:off x="698500" y="774700"/>
            <a:ext cx="10845800" cy="6001643"/>
          </a:xfrm>
          <a:prstGeom prst="rect">
            <a:avLst/>
          </a:prstGeom>
        </p:spPr>
        <p:txBody>
          <a:bodyPr wrap="square">
            <a:spAutoFit/>
          </a:bodyPr>
          <a:lstStyle/>
          <a:p>
            <a:r>
              <a:rPr lang="nl-NL" sz="1600" b="1" dirty="0"/>
              <a:t>Soorten lidmaatschappen</a:t>
            </a:r>
          </a:p>
          <a:p>
            <a:endParaRPr lang="nl-NL" sz="1600" dirty="0"/>
          </a:p>
          <a:p>
            <a:r>
              <a:rPr lang="nl-NL" sz="1600" dirty="0"/>
              <a:t>Carambole Clublidmaatschap is bestemd voor: Bestuurders, leden van de vereniging die niet in teamverband of persoonlijke competitie spelen.</a:t>
            </a:r>
          </a:p>
          <a:p>
            <a:r>
              <a:rPr lang="nl-NL" sz="1600" dirty="0">
                <a:solidFill>
                  <a:schemeClr val="accent3">
                    <a:lumMod val="75000"/>
                  </a:schemeClr>
                </a:solidFill>
              </a:rPr>
              <a:t>Zonder lidmaatschap mag u geen bestuurder van een vereniging zijn, in verband met juridische aansprakelijkheid van een bestuur is een lidmaatschap vereist! </a:t>
            </a:r>
          </a:p>
          <a:p>
            <a:endParaRPr lang="nl-NL" sz="1600" dirty="0"/>
          </a:p>
          <a:p>
            <a:r>
              <a:rPr lang="nl-NL" sz="1600" dirty="0"/>
              <a:t>Carambole Avond-competitiespeler is bestemd voor: </a:t>
            </a:r>
          </a:p>
          <a:p>
            <a:r>
              <a:rPr lang="nl-NL" sz="1600" dirty="0"/>
              <a:t>- Alle teamcompetities die onder de districtscompetitie vallen (A-klasse, B-klasse, C-klasse,     jeugdcompetitie) </a:t>
            </a:r>
          </a:p>
          <a:p>
            <a:pPr marL="285750" indent="-285750">
              <a:buFontTx/>
              <a:buChar char="-"/>
            </a:pPr>
            <a:r>
              <a:rPr lang="nl-NL" sz="1600" dirty="0"/>
              <a:t>Persoonlijke kampioenschappen Libre, Bandstoten (alle klassen) </a:t>
            </a:r>
          </a:p>
          <a:p>
            <a:pPr marL="285750" indent="-285750">
              <a:buFontTx/>
              <a:buChar char="-"/>
            </a:pPr>
            <a:r>
              <a:rPr lang="nl-NL" sz="1600" dirty="0"/>
              <a:t>Persoonlijke kampioenschappen Driebanden klein (alle klassen) </a:t>
            </a:r>
          </a:p>
          <a:p>
            <a:pPr marL="285750" indent="-285750">
              <a:buFontTx/>
              <a:buChar char="-"/>
            </a:pPr>
            <a:r>
              <a:rPr lang="nl-NL" sz="1600" dirty="0"/>
              <a:t>Persoonlijke kampioenschappen Driebanden Groot 1e,2e,3e klasse</a:t>
            </a:r>
          </a:p>
          <a:p>
            <a:pPr marL="285750" indent="-285750">
              <a:buFontTx/>
              <a:buChar char="-"/>
            </a:pPr>
            <a:endParaRPr lang="nl-NL" sz="1600" dirty="0"/>
          </a:p>
          <a:p>
            <a:r>
              <a:rPr lang="nl-NL" sz="1600" dirty="0"/>
              <a:t>Carambole Dag-competitiespeler is bestemd voor: </a:t>
            </a:r>
          </a:p>
          <a:p>
            <a:r>
              <a:rPr lang="nl-NL" sz="1600" dirty="0"/>
              <a:t>-  alle teamcompetities die onder de ‘dag-competitie’ binnen de districtscompetitie vallen</a:t>
            </a:r>
          </a:p>
          <a:p>
            <a:r>
              <a:rPr lang="nl-NL" sz="1600" dirty="0"/>
              <a:t>-  alle </a:t>
            </a:r>
            <a:r>
              <a:rPr lang="nl-NL" sz="1600" dirty="0" err="1"/>
              <a:t>PK’s</a:t>
            </a:r>
            <a:r>
              <a:rPr lang="nl-NL" sz="1600" dirty="0"/>
              <a:t> die onder het ‘dag-biljarten’ vallen</a:t>
            </a:r>
          </a:p>
          <a:p>
            <a:pPr marL="285750" indent="-285750">
              <a:buFontTx/>
              <a:buChar char="-"/>
            </a:pPr>
            <a:endParaRPr lang="nl-NL" sz="1600" dirty="0"/>
          </a:p>
          <a:p>
            <a:r>
              <a:rPr lang="nl-NL" sz="1600" b="1" dirty="0"/>
              <a:t>Wanneer moet ik kiezen voor een Driebanden lidmaatschap?</a:t>
            </a:r>
          </a:p>
          <a:p>
            <a:r>
              <a:rPr lang="nl-NL" sz="1600" dirty="0"/>
              <a:t>Voor de onderstaande competities/ evenementen is een lidmaatschap Driebanden Competitiespeler nodig:</a:t>
            </a:r>
          </a:p>
          <a:p>
            <a:pPr marL="285750" indent="-285750">
              <a:buFontTx/>
              <a:buChar char="-"/>
            </a:pPr>
            <a:r>
              <a:rPr lang="nl-NL" sz="1600" dirty="0"/>
              <a:t>alle teamcompetities die onder Driebanden Groot Eredivisie en 1e t/m 4e divisie vallen</a:t>
            </a:r>
          </a:p>
          <a:p>
            <a:pPr marL="285750" indent="-285750">
              <a:buFontTx/>
              <a:buChar char="-"/>
            </a:pPr>
            <a:r>
              <a:rPr lang="nl-NL" sz="1600" dirty="0"/>
              <a:t>Grand Prix (Nationale ranking) toernooien Driebanden Groot. </a:t>
            </a:r>
          </a:p>
          <a:p>
            <a:pPr marL="285750" indent="-285750">
              <a:buFontTx/>
              <a:buChar char="-"/>
            </a:pPr>
            <a:r>
              <a:rPr lang="nl-NL" sz="1600" dirty="0"/>
              <a:t>Driebanden NK Dames </a:t>
            </a:r>
          </a:p>
        </p:txBody>
      </p:sp>
    </p:spTree>
    <p:extLst>
      <p:ext uri="{BB962C8B-B14F-4D97-AF65-F5344CB8AC3E}">
        <p14:creationId xmlns:p14="http://schemas.microsoft.com/office/powerpoint/2010/main" val="4089270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sp>
        <p:nvSpPr>
          <p:cNvPr id="4" name="Tekstvak 3">
            <a:extLst>
              <a:ext uri="{FF2B5EF4-FFF2-40B4-BE49-F238E27FC236}">
                <a16:creationId xmlns:a16="http://schemas.microsoft.com/office/drawing/2014/main" id="{DFDBCFB1-89C0-4A9C-A58B-15021BB5CD97}"/>
              </a:ext>
            </a:extLst>
          </p:cNvPr>
          <p:cNvSpPr txBox="1"/>
          <p:nvPr/>
        </p:nvSpPr>
        <p:spPr>
          <a:xfrm>
            <a:off x="438258" y="692332"/>
            <a:ext cx="10326624" cy="2246769"/>
          </a:xfrm>
          <a:prstGeom prst="rect">
            <a:avLst/>
          </a:prstGeom>
          <a:noFill/>
        </p:spPr>
        <p:txBody>
          <a:bodyPr wrap="square" rtlCol="0">
            <a:spAutoFit/>
          </a:bodyPr>
          <a:lstStyle/>
          <a:p>
            <a:endParaRPr lang="nl-NL" sz="1400" dirty="0"/>
          </a:p>
          <a:p>
            <a:r>
              <a:rPr lang="nl-NL" sz="1400" dirty="0"/>
              <a:t>Kiest u in het scherm voor ‘Relaties beheren vereniging’ dan krijgt u hier de volgende lijst. </a:t>
            </a:r>
          </a:p>
          <a:p>
            <a:r>
              <a:rPr lang="nl-NL" sz="1400" dirty="0"/>
              <a:t>Deze lijst kan nog veranderen. </a:t>
            </a:r>
          </a:p>
          <a:p>
            <a:r>
              <a:rPr lang="nl-NL" sz="1400" dirty="0"/>
              <a:t>Deze ‘relatielijst’ bevat alleen de ‘actieve’ relaties van de vereniging. Een ‘relatie’ is dus ‘een persoon’. </a:t>
            </a:r>
          </a:p>
          <a:p>
            <a:r>
              <a:rPr lang="nl-NL" sz="1400" dirty="0"/>
              <a:t>Een ‘relatie’ kan meerdere ‘Bondfuncties’ hebben. Het is dus geen ‘lidmaatschappenlijst’.</a:t>
            </a:r>
          </a:p>
          <a:p>
            <a:endParaRPr lang="nl-NL" sz="1400" dirty="0"/>
          </a:p>
          <a:p>
            <a:r>
              <a:rPr lang="nl-NL" sz="1400" dirty="0"/>
              <a:t>Wilt u ook oud-leden zien, dan kunt u naar de volgende optie gaan: Rapportage/Mailtool.</a:t>
            </a:r>
          </a:p>
          <a:p>
            <a:r>
              <a:rPr lang="nl-NL" sz="1400" dirty="0"/>
              <a:t>Wilt u een nieuw lid (of een gewezen lid) opnieuw aanmelden, klik dan op +Relatie, vul alle gegevens in die verplicht zijn (zoals we ze voorheen ook in het systeem hadden staan) en klik op ‘bewaren’. Het lid krijgt dan zijn oude bondsnummer terug. Is het lid nadien verhuist, dan kunt u na het aanmelden zijn/haar adresgegevens wijzigen.</a:t>
            </a:r>
          </a:p>
        </p:txBody>
      </p:sp>
      <p:sp>
        <p:nvSpPr>
          <p:cNvPr id="7" name="Rechthoek 6">
            <a:extLst>
              <a:ext uri="{FF2B5EF4-FFF2-40B4-BE49-F238E27FC236}">
                <a16:creationId xmlns:a16="http://schemas.microsoft.com/office/drawing/2014/main" id="{D11F039D-0561-4088-B6A7-6C745ADBE642}"/>
              </a:ext>
            </a:extLst>
          </p:cNvPr>
          <p:cNvSpPr/>
          <p:nvPr/>
        </p:nvSpPr>
        <p:spPr>
          <a:xfrm>
            <a:off x="3086072" y="4015267"/>
            <a:ext cx="1789278" cy="246221"/>
          </a:xfrm>
          <a:prstGeom prst="rect">
            <a:avLst/>
          </a:prstGeom>
          <a:solidFill>
            <a:schemeClr val="tx1"/>
          </a:solidFill>
          <a:ln>
            <a:solidFill>
              <a:srgbClr val="FF0000"/>
            </a:solidFill>
          </a:ln>
        </p:spPr>
        <p:txBody>
          <a:bodyPr wrap="square" lIns="91440" tIns="45720" rIns="91440" bIns="45720">
            <a:spAutoFit/>
          </a:bodyPr>
          <a:lstStyle/>
          <a:p>
            <a:r>
              <a:rPr lang="nl-NL" sz="1000" dirty="0">
                <a:ln w="0"/>
                <a:solidFill>
                  <a:schemeClr val="accent1"/>
                </a:solidFill>
                <a:effectLst>
                  <a:outerShdw blurRad="38100" dist="25400" dir="5400000" algn="ctr" rotWithShape="0">
                    <a:srgbClr val="6E747A">
                      <a:alpha val="43000"/>
                    </a:srgbClr>
                  </a:outerShdw>
                </a:effectLst>
              </a:rPr>
              <a:t>Organisatie naam</a:t>
            </a:r>
            <a:endParaRPr lang="nl-NL" sz="1000" b="0" cap="none" spc="0" dirty="0">
              <a:ln w="0"/>
              <a:solidFill>
                <a:schemeClr val="accent1"/>
              </a:solidFill>
              <a:effectLst>
                <a:outerShdw blurRad="38100" dist="25400" dir="5400000" algn="ctr" rotWithShape="0">
                  <a:srgbClr val="6E747A">
                    <a:alpha val="43000"/>
                  </a:srgbClr>
                </a:outerShdw>
              </a:effectLst>
            </a:endParaRPr>
          </a:p>
        </p:txBody>
      </p:sp>
      <p:pic>
        <p:nvPicPr>
          <p:cNvPr id="5" name="Afbeelding 4">
            <a:extLst>
              <a:ext uri="{FF2B5EF4-FFF2-40B4-BE49-F238E27FC236}">
                <a16:creationId xmlns:a16="http://schemas.microsoft.com/office/drawing/2014/main" id="{9809D9B4-DB4A-4353-8F3C-34601A4112F0}"/>
              </a:ext>
            </a:extLst>
          </p:cNvPr>
          <p:cNvPicPr>
            <a:picLocks noChangeAspect="1"/>
          </p:cNvPicPr>
          <p:nvPr/>
        </p:nvPicPr>
        <p:blipFill>
          <a:blip r:embed="rId4"/>
          <a:stretch>
            <a:fillRect/>
          </a:stretch>
        </p:blipFill>
        <p:spPr>
          <a:xfrm>
            <a:off x="615232" y="2939101"/>
            <a:ext cx="9972675" cy="3867150"/>
          </a:xfrm>
          <a:prstGeom prst="rect">
            <a:avLst/>
          </a:prstGeom>
        </p:spPr>
      </p:pic>
    </p:spTree>
    <p:extLst>
      <p:ext uri="{BB962C8B-B14F-4D97-AF65-F5344CB8AC3E}">
        <p14:creationId xmlns:p14="http://schemas.microsoft.com/office/powerpoint/2010/main" val="1301309732"/>
      </p:ext>
    </p:extLst>
  </p:cSld>
  <p:clrMapOvr>
    <a:masterClrMapping/>
  </p:clrMapOvr>
  <mc:AlternateContent xmlns:mc="http://schemas.openxmlformats.org/markup-compatibility/2006" xmlns:p14="http://schemas.microsoft.com/office/powerpoint/2010/main">
    <mc:Choice Requires="p14">
      <p:transition spd="slow" p14:dur="2000" advTm="1523"/>
    </mc:Choice>
    <mc:Fallback xmlns="">
      <p:transition spd="slow" advTm="152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86229A9-36A4-466D-89C2-6D2EE39925DE}"/>
              </a:ext>
            </a:extLst>
          </p:cNvPr>
          <p:cNvSpPr txBox="1"/>
          <p:nvPr/>
        </p:nvSpPr>
        <p:spPr>
          <a:xfrm>
            <a:off x="472151" y="616132"/>
            <a:ext cx="10603122" cy="3816429"/>
          </a:xfrm>
          <a:prstGeom prst="rect">
            <a:avLst/>
          </a:prstGeom>
          <a:noFill/>
        </p:spPr>
        <p:txBody>
          <a:bodyPr wrap="square" rtlCol="0">
            <a:spAutoFit/>
          </a:bodyPr>
          <a:lstStyle/>
          <a:p>
            <a:r>
              <a:rPr lang="nl-NL" b="1" dirty="0"/>
              <a:t>Gegevens van een bestaand lid wijzigen</a:t>
            </a:r>
          </a:p>
          <a:p>
            <a:endParaRPr lang="nl-NL" sz="1400" dirty="0"/>
          </a:p>
          <a:p>
            <a:r>
              <a:rPr lang="nl-NL" sz="1400" dirty="0"/>
              <a:t>Kiest u voor ‘wijzigen’ achter de naam van een lid, dan kunt u zijn/haar NAW gegevens, contactgegevens en functie/lidmaatschappen wijzigen. </a:t>
            </a:r>
          </a:p>
          <a:p>
            <a:endParaRPr lang="nl-NL" sz="1400" dirty="0"/>
          </a:p>
          <a:p>
            <a:endParaRPr lang="nl-NL" sz="1400" dirty="0"/>
          </a:p>
          <a:p>
            <a:r>
              <a:rPr lang="nl-NL" sz="1400" dirty="0"/>
              <a:t>Wilt u een bestaand lid een andere (of nieuwe) functie geven? Dan gaat u naar ‘functie/lidmaatschap’ onderaan de pagina. Klik op ‘Voeg toe’ om een lidmaatschap of functie toe te kennen.</a:t>
            </a:r>
          </a:p>
          <a:p>
            <a:endParaRPr lang="nl-NL" sz="1400" dirty="0"/>
          </a:p>
          <a:p>
            <a:r>
              <a:rPr lang="nl-NL" sz="1400" dirty="0"/>
              <a:t>De eventueel vervallen functie kunt u dan beëindigen door een einddatum in te vullen. Zie hiervoor ook de volgende instructies.</a:t>
            </a:r>
          </a:p>
          <a:p>
            <a:r>
              <a:rPr lang="nl-NL" sz="1400" dirty="0"/>
              <a:t>											Een lid kan ook zelf zijn gegevens wijzigen. Hiervoor kan het lid </a:t>
            </a:r>
          </a:p>
          <a:p>
            <a:r>
              <a:rPr lang="nl-NL" sz="1400" dirty="0"/>
              <a:t>											Zelf een inlogcode aanvragen en in </a:t>
            </a:r>
            <a:r>
              <a:rPr lang="nl-NL" sz="1400" dirty="0">
                <a:hlinkClick r:id="rId3"/>
              </a:rPr>
              <a:t>www.mijnknbb.nl</a:t>
            </a:r>
            <a:r>
              <a:rPr lang="nl-NL" sz="1400" dirty="0"/>
              <a:t> zijn 												‘gegevens wijzigen’.</a:t>
            </a:r>
          </a:p>
          <a:p>
            <a:r>
              <a:rPr lang="nl-NL" sz="1400" dirty="0"/>
              <a:t>											Zie hiervoor ook de ‘handleiding voor leden’.</a:t>
            </a:r>
          </a:p>
          <a:p>
            <a:endParaRPr lang="nl-NL" sz="1400" dirty="0"/>
          </a:p>
          <a:p>
            <a:endParaRPr lang="nl-NL" sz="1400" dirty="0"/>
          </a:p>
        </p:txBody>
      </p:sp>
      <p:pic>
        <p:nvPicPr>
          <p:cNvPr id="6" name="Afbeelding 5">
            <a:extLst>
              <a:ext uri="{FF2B5EF4-FFF2-40B4-BE49-F238E27FC236}">
                <a16:creationId xmlns:a16="http://schemas.microsoft.com/office/drawing/2014/main" id="{E9BC6EDE-B014-400A-9165-C1B00B924559}"/>
              </a:ext>
            </a:extLst>
          </p:cNvPr>
          <p:cNvPicPr>
            <a:picLocks noChangeAspect="1"/>
          </p:cNvPicPr>
          <p:nvPr/>
        </p:nvPicPr>
        <p:blipFill>
          <a:blip r:embed="rId4"/>
          <a:stretch>
            <a:fillRect/>
          </a:stretch>
        </p:blipFill>
        <p:spPr>
          <a:xfrm>
            <a:off x="472151" y="3429000"/>
            <a:ext cx="3520679" cy="3266760"/>
          </a:xfrm>
          <a:prstGeom prst="rect">
            <a:avLst/>
          </a:prstGeom>
        </p:spPr>
      </p:pic>
    </p:spTree>
    <p:extLst>
      <p:ext uri="{BB962C8B-B14F-4D97-AF65-F5344CB8AC3E}">
        <p14:creationId xmlns:p14="http://schemas.microsoft.com/office/powerpoint/2010/main" val="4056630014"/>
      </p:ext>
    </p:extLst>
  </p:cSld>
  <p:clrMapOvr>
    <a:masterClrMapping/>
  </p:clrMapOvr>
  <mc:AlternateContent xmlns:mc="http://schemas.openxmlformats.org/markup-compatibility/2006" xmlns:p14="http://schemas.microsoft.com/office/powerpoint/2010/main">
    <mc:Choice Requires="p14">
      <p:transition spd="slow" p14:dur="2000" advTm="21489"/>
    </mc:Choice>
    <mc:Fallback xmlns="">
      <p:transition spd="slow" advTm="2148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86229A9-36A4-466D-89C2-6D2EE39925DE}"/>
              </a:ext>
            </a:extLst>
          </p:cNvPr>
          <p:cNvSpPr txBox="1"/>
          <p:nvPr/>
        </p:nvSpPr>
        <p:spPr>
          <a:xfrm>
            <a:off x="438257" y="692332"/>
            <a:ext cx="10834579" cy="3600986"/>
          </a:xfrm>
          <a:prstGeom prst="rect">
            <a:avLst/>
          </a:prstGeom>
          <a:noFill/>
        </p:spPr>
        <p:txBody>
          <a:bodyPr wrap="square" rtlCol="0">
            <a:spAutoFit/>
          </a:bodyPr>
          <a:lstStyle/>
          <a:p>
            <a:r>
              <a:rPr lang="nl-NL" b="1" dirty="0"/>
              <a:t>Nieuw lid?</a:t>
            </a:r>
          </a:p>
          <a:p>
            <a:endParaRPr lang="nl-NL" sz="1400" dirty="0"/>
          </a:p>
          <a:p>
            <a:r>
              <a:rPr lang="nl-NL" sz="1400" dirty="0"/>
              <a:t>Kies ‘+Relatie’ en vul alle verplichte velden in. Als een lid al in onze ledenadministratie voor komt, dan zal hij/zij zijn oude bondsnummer terug krijgen “MITS” alle gegevens er exact hetzelfde in gezet worden als ze al stonden bij het oude bondsnummer. Binnenkort zal hier een wizard voor beschikbaar komen, om met bondsnummer, geboortedatum en postcode een ‘reeds bestaand lid’ aan uw vereniging toe te voegen. </a:t>
            </a:r>
            <a:r>
              <a:rPr lang="nl-NL" sz="1400" dirty="0">
                <a:solidFill>
                  <a:schemeClr val="accent3">
                    <a:lumMod val="75000"/>
                  </a:schemeClr>
                </a:solidFill>
              </a:rPr>
              <a:t>Als u op ‘Controle’ klikt en er verschijnt een ‘oude’ ‘vanaf datum’ dan heeft het systeem een oud bondsnummer gevonden.</a:t>
            </a:r>
          </a:p>
          <a:p>
            <a:r>
              <a:rPr lang="nl-NL" sz="1400" dirty="0"/>
              <a:t>Vergeet niet om een ‘Functie of lidmaatschap’ toe te voegen onderaan de pagina. Dit kan een Lidmaatschap zijn, maar ook een ‘bestuursfunctie’.</a:t>
            </a:r>
          </a:p>
          <a:p>
            <a:r>
              <a:rPr lang="nl-NL" sz="1400" dirty="0"/>
              <a:t>Klik op ‘Inschrijven’.				</a:t>
            </a:r>
          </a:p>
          <a:p>
            <a:r>
              <a:rPr lang="nl-NL" sz="1400" dirty="0"/>
              <a:t>Onverhoopt toch een nieuw bondsnummer? Meldt het via </a:t>
            </a:r>
            <a:r>
              <a:rPr lang="nl-NL" sz="1400" dirty="0">
                <a:hlinkClick r:id="rId3"/>
              </a:rPr>
              <a:t>la@Knbb.nl</a:t>
            </a:r>
            <a:r>
              <a:rPr lang="nl-NL" sz="1400" dirty="0"/>
              <a:t> wij zorgen voor herstel van het oude bondsnummer.</a:t>
            </a:r>
          </a:p>
          <a:p>
            <a:endParaRPr lang="nl-NL" sz="1400" dirty="0"/>
          </a:p>
          <a:p>
            <a:endParaRPr lang="nl-NL" sz="1400" dirty="0"/>
          </a:p>
          <a:p>
            <a:endParaRPr lang="nl-NL" sz="1400" dirty="0"/>
          </a:p>
          <a:p>
            <a:endParaRPr lang="nl-NL" sz="1400" dirty="0"/>
          </a:p>
          <a:p>
            <a:endParaRPr lang="nl-NL" sz="1400" dirty="0"/>
          </a:p>
        </p:txBody>
      </p:sp>
      <p:pic>
        <p:nvPicPr>
          <p:cNvPr id="4" name="Afbeelding 3">
            <a:extLst>
              <a:ext uri="{FF2B5EF4-FFF2-40B4-BE49-F238E27FC236}">
                <a16:creationId xmlns:a16="http://schemas.microsoft.com/office/drawing/2014/main" id="{775FB9ED-7EFE-48BE-B681-994C962F7C26}"/>
              </a:ext>
            </a:extLst>
          </p:cNvPr>
          <p:cNvPicPr>
            <a:picLocks noChangeAspect="1"/>
          </p:cNvPicPr>
          <p:nvPr/>
        </p:nvPicPr>
        <p:blipFill>
          <a:blip r:embed="rId4"/>
          <a:stretch>
            <a:fillRect/>
          </a:stretch>
        </p:blipFill>
        <p:spPr>
          <a:xfrm>
            <a:off x="438257" y="3339839"/>
            <a:ext cx="4095643" cy="3343549"/>
          </a:xfrm>
          <a:prstGeom prst="rect">
            <a:avLst/>
          </a:prstGeom>
        </p:spPr>
      </p:pic>
      <p:pic>
        <p:nvPicPr>
          <p:cNvPr id="7" name="Afbeelding 6">
            <a:extLst>
              <a:ext uri="{FF2B5EF4-FFF2-40B4-BE49-F238E27FC236}">
                <a16:creationId xmlns:a16="http://schemas.microsoft.com/office/drawing/2014/main" id="{C2CA6D6F-D703-4AF3-9763-B7920E8635B3}"/>
              </a:ext>
            </a:extLst>
          </p:cNvPr>
          <p:cNvPicPr>
            <a:picLocks noChangeAspect="1"/>
          </p:cNvPicPr>
          <p:nvPr/>
        </p:nvPicPr>
        <p:blipFill>
          <a:blip r:embed="rId5"/>
          <a:stretch>
            <a:fillRect/>
          </a:stretch>
        </p:blipFill>
        <p:spPr>
          <a:xfrm>
            <a:off x="6080180" y="3209213"/>
            <a:ext cx="4906774" cy="928308"/>
          </a:xfrm>
          <a:prstGeom prst="rect">
            <a:avLst/>
          </a:prstGeom>
        </p:spPr>
      </p:pic>
      <p:pic>
        <p:nvPicPr>
          <p:cNvPr id="8" name="Afbeelding 7">
            <a:extLst>
              <a:ext uri="{FF2B5EF4-FFF2-40B4-BE49-F238E27FC236}">
                <a16:creationId xmlns:a16="http://schemas.microsoft.com/office/drawing/2014/main" id="{47884B10-2EA4-4B27-8FE0-09894B07CB6C}"/>
              </a:ext>
            </a:extLst>
          </p:cNvPr>
          <p:cNvPicPr>
            <a:picLocks noChangeAspect="1"/>
          </p:cNvPicPr>
          <p:nvPr/>
        </p:nvPicPr>
        <p:blipFill>
          <a:blip r:embed="rId6"/>
          <a:stretch>
            <a:fillRect/>
          </a:stretch>
        </p:blipFill>
        <p:spPr>
          <a:xfrm>
            <a:off x="6080180" y="4020809"/>
            <a:ext cx="4909288" cy="2662579"/>
          </a:xfrm>
          <a:prstGeom prst="rect">
            <a:avLst/>
          </a:prstGeom>
        </p:spPr>
      </p:pic>
    </p:spTree>
    <p:extLst>
      <p:ext uri="{BB962C8B-B14F-4D97-AF65-F5344CB8AC3E}">
        <p14:creationId xmlns:p14="http://schemas.microsoft.com/office/powerpoint/2010/main" val="308995938"/>
      </p:ext>
    </p:extLst>
  </p:cSld>
  <p:clrMapOvr>
    <a:masterClrMapping/>
  </p:clrMapOvr>
  <mc:AlternateContent xmlns:mc="http://schemas.openxmlformats.org/markup-compatibility/2006" xmlns:p14="http://schemas.microsoft.com/office/powerpoint/2010/main">
    <mc:Choice Requires="p14">
      <p:transition spd="slow" p14:dur="2000" advTm="19709"/>
    </mc:Choice>
    <mc:Fallback xmlns="">
      <p:transition spd="slow" advTm="1970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vak 10">
            <a:extLst>
              <a:ext uri="{FF2B5EF4-FFF2-40B4-BE49-F238E27FC236}">
                <a16:creationId xmlns:a16="http://schemas.microsoft.com/office/drawing/2014/main" id="{987CF9FE-1B18-404C-89FE-41BC6107E0DF}"/>
              </a:ext>
            </a:extLst>
          </p:cNvPr>
          <p:cNvSpPr txBox="1"/>
          <p:nvPr/>
        </p:nvSpPr>
        <p:spPr>
          <a:xfrm>
            <a:off x="463658" y="524728"/>
            <a:ext cx="10603122" cy="3170099"/>
          </a:xfrm>
          <a:prstGeom prst="rect">
            <a:avLst/>
          </a:prstGeom>
          <a:noFill/>
        </p:spPr>
        <p:txBody>
          <a:bodyPr wrap="square" rtlCol="0">
            <a:spAutoFit/>
          </a:bodyPr>
          <a:lstStyle/>
          <a:p>
            <a:r>
              <a:rPr lang="nl-NL" b="1" dirty="0"/>
              <a:t>Afmelden leden of functie</a:t>
            </a:r>
          </a:p>
          <a:p>
            <a:endParaRPr lang="nl-NL" sz="1400" dirty="0"/>
          </a:p>
          <a:p>
            <a:r>
              <a:rPr lang="nl-NL" sz="1400" dirty="0"/>
              <a:t>LET OP “AFMELDEN” geldt alleen als de persoon helemaal bij de KNBB afgemeld moet worden. Dit komt zelden voor.</a:t>
            </a:r>
          </a:p>
          <a:p>
            <a:endParaRPr lang="nl-NL" sz="1400" dirty="0"/>
          </a:p>
          <a:p>
            <a:r>
              <a:rPr lang="nl-NL" sz="1400" dirty="0"/>
              <a:t>Afmelden van een lid:</a:t>
            </a:r>
          </a:p>
          <a:p>
            <a:r>
              <a:rPr lang="nl-NL" sz="1400" dirty="0"/>
              <a:t>Kies ‘wijzigen’ achter de naam van een lid: ga naar Functie/ Lidmaatschap onderaan de pagina</a:t>
            </a:r>
          </a:p>
          <a:p>
            <a:r>
              <a:rPr lang="nl-NL" sz="1400" dirty="0"/>
              <a:t>Vul een einddatum in bij het lidmaatschap of functie in het vak ‘t/m datum’. Vul hier dus altijd 31-7-2022 in als het een ‘Carambole …. competitie’ betreft.  Andere functies kunnen tussentijds ook afgemeld worden.</a:t>
            </a:r>
          </a:p>
          <a:p>
            <a:endParaRPr lang="nl-NL" sz="1400" dirty="0"/>
          </a:p>
          <a:p>
            <a:r>
              <a:rPr lang="nl-NL" sz="1400" dirty="0"/>
              <a:t>(Bij overlijden: Klik in dit geval wel op ‘AFMELDEN’. Dan wordt de persoon geheel uitgeschreven. Geef dit ook per mail door aan </a:t>
            </a:r>
            <a:r>
              <a:rPr lang="nl-NL" sz="1400" dirty="0">
                <a:hlinkClick r:id="rId3"/>
              </a:rPr>
              <a:t>la@knbb.nl</a:t>
            </a:r>
            <a:r>
              <a:rPr lang="nl-NL" sz="1400" dirty="0"/>
              <a:t>. Dan zetten wij deze persoon op ‘overleden’. </a:t>
            </a:r>
          </a:p>
          <a:p>
            <a:endParaRPr lang="nl-NL" sz="1400" dirty="0"/>
          </a:p>
          <a:p>
            <a:r>
              <a:rPr lang="nl-NL" sz="1400" dirty="0"/>
              <a:t>Klik op ‘Bijwerken‘ </a:t>
            </a:r>
          </a:p>
          <a:p>
            <a:endParaRPr lang="nl-NL" sz="1400" dirty="0"/>
          </a:p>
        </p:txBody>
      </p:sp>
      <p:pic>
        <p:nvPicPr>
          <p:cNvPr id="12" name="Afbeelding 11">
            <a:extLst>
              <a:ext uri="{FF2B5EF4-FFF2-40B4-BE49-F238E27FC236}">
                <a16:creationId xmlns:a16="http://schemas.microsoft.com/office/drawing/2014/main" id="{C2D69D60-87B4-47DA-9FEB-B3DCB81BFC25}"/>
              </a:ext>
            </a:extLst>
          </p:cNvPr>
          <p:cNvPicPr>
            <a:picLocks noChangeAspect="1"/>
          </p:cNvPicPr>
          <p:nvPr/>
        </p:nvPicPr>
        <p:blipFill>
          <a:blip r:embed="rId4"/>
          <a:stretch>
            <a:fillRect/>
          </a:stretch>
        </p:blipFill>
        <p:spPr>
          <a:xfrm>
            <a:off x="463658" y="4127272"/>
            <a:ext cx="4023360" cy="2206000"/>
          </a:xfrm>
          <a:prstGeom prst="rect">
            <a:avLst/>
          </a:prstGeom>
        </p:spPr>
      </p:pic>
    </p:spTree>
    <p:extLst>
      <p:ext uri="{BB962C8B-B14F-4D97-AF65-F5344CB8AC3E}">
        <p14:creationId xmlns:p14="http://schemas.microsoft.com/office/powerpoint/2010/main" val="3446801887"/>
      </p:ext>
    </p:extLst>
  </p:cSld>
  <p:clrMapOvr>
    <a:masterClrMapping/>
  </p:clrMapOvr>
  <mc:AlternateContent xmlns:mc="http://schemas.openxmlformats.org/markup-compatibility/2006" xmlns:p14="http://schemas.microsoft.com/office/powerpoint/2010/main">
    <mc:Choice Requires="p14">
      <p:transition spd="slow" p14:dur="2000" advTm="19709"/>
    </mc:Choice>
    <mc:Fallback xmlns="">
      <p:transition spd="slow" advTm="1970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C6D5903-FDD1-4B87-8B15-355A0F2098C6}"/>
              </a:ext>
            </a:extLst>
          </p:cNvPr>
          <p:cNvSpPr txBox="1"/>
          <p:nvPr/>
        </p:nvSpPr>
        <p:spPr>
          <a:xfrm>
            <a:off x="692258" y="380161"/>
            <a:ext cx="10603122" cy="5078313"/>
          </a:xfrm>
          <a:prstGeom prst="rect">
            <a:avLst/>
          </a:prstGeom>
          <a:noFill/>
        </p:spPr>
        <p:txBody>
          <a:bodyPr wrap="square" rtlCol="0">
            <a:spAutoFit/>
          </a:bodyPr>
          <a:lstStyle/>
          <a:p>
            <a:endParaRPr lang="nl-NL" sz="1400" dirty="0"/>
          </a:p>
          <a:p>
            <a:endParaRPr lang="nl-NL" sz="1400" dirty="0"/>
          </a:p>
          <a:p>
            <a:r>
              <a:rPr lang="nl-NL" b="1" dirty="0"/>
              <a:t>Bestuurders, functionarissen en WBTR</a:t>
            </a:r>
          </a:p>
          <a:p>
            <a:endParaRPr lang="nl-NL" sz="1400" dirty="0"/>
          </a:p>
          <a:p>
            <a:r>
              <a:rPr lang="nl-NL" sz="1400" dirty="0"/>
              <a:t>Sommige verenigingen hebben een districtssecretaris of -ledenadministrateur toestemming gegeven om de leden te muteren van hun vereniging.</a:t>
            </a:r>
          </a:p>
          <a:p>
            <a:r>
              <a:rPr lang="nl-NL" sz="1400" dirty="0"/>
              <a:t>Deze </a:t>
            </a:r>
            <a:r>
              <a:rPr lang="nl-NL" sz="1400" b="1" dirty="0"/>
              <a:t>districtsfunctionaris</a:t>
            </a:r>
            <a:r>
              <a:rPr lang="nl-NL" sz="1400" dirty="0"/>
              <a:t> hebben wij in dat geval toegevoegd aan uw vereniging met functie “Ledenadministrateur”.</a:t>
            </a:r>
          </a:p>
          <a:p>
            <a:r>
              <a:rPr lang="nl-NL" sz="1400" dirty="0"/>
              <a:t>Indien u dit niet meer wilt kunt u een einddatum ingeven bij deze functie.</a:t>
            </a:r>
          </a:p>
          <a:p>
            <a:r>
              <a:rPr lang="nl-NL" sz="1400" dirty="0"/>
              <a:t>De persoon die dit voor uw vereniging doet hoeft hier niet voor te betalen. Hij is dan ook geen ‘lid’ van uw vereniging, hij heeft slechts een ‘functie’.</a:t>
            </a:r>
          </a:p>
          <a:p>
            <a:endParaRPr lang="nl-NL" sz="1400" dirty="0"/>
          </a:p>
          <a:p>
            <a:r>
              <a:rPr lang="nl-NL" sz="1400" dirty="0"/>
              <a:t>Alleen als iemand een ‘Lidmaatschap’ heeft (Avondcompetitie, </a:t>
            </a:r>
            <a:r>
              <a:rPr lang="nl-NL" sz="1400" dirty="0" err="1"/>
              <a:t>Dagcompetitie</a:t>
            </a:r>
            <a:r>
              <a:rPr lang="nl-NL" sz="1400" dirty="0"/>
              <a:t>, Clublidmaatschap) krijgt uw vereniging hiervoor een factuur.</a:t>
            </a:r>
          </a:p>
          <a:p>
            <a:endParaRPr lang="nl-NL" sz="1400" dirty="0"/>
          </a:p>
          <a:p>
            <a:r>
              <a:rPr lang="nl-NL" sz="1400" dirty="0"/>
              <a:t>Een Voorzitter, Secretaris, Penningmeester dienen te allen tijde als </a:t>
            </a:r>
            <a:r>
              <a:rPr lang="nl-NL" sz="1400" b="1" dirty="0"/>
              <a:t>lid</a:t>
            </a:r>
            <a:r>
              <a:rPr lang="nl-NL" sz="1400" dirty="0"/>
              <a:t> te worden aangemeld bij de vereniging. U dient hier minimaal het ‘Clublidmaatschap’ te kiezen. Heeft een bestuurder geen lidmaatschap dan mag hij niet ‘besturen’.</a:t>
            </a:r>
          </a:p>
          <a:p>
            <a:r>
              <a:rPr lang="nl-NL" sz="1400" dirty="0"/>
              <a:t>Hier wordt streng op gecontroleerd vanaf 1-8-2022. Dit heeft alles te maken met de </a:t>
            </a:r>
            <a:r>
              <a:rPr lang="nl-NL" b="1" dirty="0"/>
              <a:t>Wet bestuur en toezicht rechtspersonen. Voor meer informatie verwijzen wij u naar </a:t>
            </a:r>
            <a:r>
              <a:rPr lang="nl-NL" b="1" dirty="0">
                <a:hlinkClick r:id="rId3"/>
              </a:rPr>
              <a:t>https://www.knbb.nl/verenigingen/wbtr</a:t>
            </a:r>
            <a:endParaRPr lang="nl-NL" b="1" dirty="0"/>
          </a:p>
          <a:p>
            <a:endParaRPr lang="nl-NL" sz="1400" b="1" dirty="0"/>
          </a:p>
          <a:p>
            <a:r>
              <a:rPr lang="nl-NL" sz="1400" dirty="0"/>
              <a:t>Het is voor veel secretarissen vaak niet duidelijk welk lidmaatschap waarvoor dient. Op de volgende pagina dan ook een overzicht van de benodigde lidmaatschappen per soort competitie.</a:t>
            </a:r>
          </a:p>
        </p:txBody>
      </p:sp>
    </p:spTree>
    <p:extLst>
      <p:ext uri="{BB962C8B-B14F-4D97-AF65-F5344CB8AC3E}">
        <p14:creationId xmlns:p14="http://schemas.microsoft.com/office/powerpoint/2010/main" val="338418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pic>
        <p:nvPicPr>
          <p:cNvPr id="8" name="Afbeelding 7">
            <a:extLst>
              <a:ext uri="{FF2B5EF4-FFF2-40B4-BE49-F238E27FC236}">
                <a16:creationId xmlns:a16="http://schemas.microsoft.com/office/drawing/2014/main" id="{623E783E-2CE5-4E8E-BC36-F44C144E3575}"/>
              </a:ext>
            </a:extLst>
          </p:cNvPr>
          <p:cNvPicPr>
            <a:picLocks noChangeAspect="1"/>
          </p:cNvPicPr>
          <p:nvPr/>
        </p:nvPicPr>
        <p:blipFill>
          <a:blip r:embed="rId4"/>
          <a:stretch>
            <a:fillRect/>
          </a:stretch>
        </p:blipFill>
        <p:spPr>
          <a:xfrm>
            <a:off x="1021081" y="3244382"/>
            <a:ext cx="4884419" cy="3467437"/>
          </a:xfrm>
          <a:prstGeom prst="rect">
            <a:avLst/>
          </a:prstGeom>
        </p:spPr>
      </p:pic>
      <p:sp>
        <p:nvSpPr>
          <p:cNvPr id="4" name="Tekstvak 3">
            <a:extLst>
              <a:ext uri="{FF2B5EF4-FFF2-40B4-BE49-F238E27FC236}">
                <a16:creationId xmlns:a16="http://schemas.microsoft.com/office/drawing/2014/main" id="{94EB75E0-5161-4B5A-9B32-A930694570E8}"/>
              </a:ext>
            </a:extLst>
          </p:cNvPr>
          <p:cNvSpPr txBox="1"/>
          <p:nvPr/>
        </p:nvSpPr>
        <p:spPr>
          <a:xfrm>
            <a:off x="560075" y="793813"/>
            <a:ext cx="11287064" cy="2339102"/>
          </a:xfrm>
          <a:prstGeom prst="rect">
            <a:avLst/>
          </a:prstGeom>
          <a:noFill/>
        </p:spPr>
        <p:txBody>
          <a:bodyPr wrap="none" rtlCol="0">
            <a:spAutoFit/>
          </a:bodyPr>
          <a:lstStyle/>
          <a:p>
            <a:r>
              <a:rPr lang="nl-NL" sz="2000" b="1" dirty="0"/>
              <a:t>Invoeren gegevens vereniging</a:t>
            </a:r>
          </a:p>
          <a:p>
            <a:endParaRPr lang="nl-NL" dirty="0"/>
          </a:p>
          <a:p>
            <a:r>
              <a:rPr lang="nl-NL" dirty="0"/>
              <a:t>In principe hoeft u hier niets te wijzigen. Tenzij bijvoorbeeld het e-mailadres van de secretaris</a:t>
            </a:r>
          </a:p>
          <a:p>
            <a:r>
              <a:rPr lang="nl-NL" dirty="0"/>
              <a:t>wijzigt of u wilt het postadres van de vereniging invullen.</a:t>
            </a:r>
          </a:p>
          <a:p>
            <a:endParaRPr lang="nl-NL" dirty="0"/>
          </a:p>
          <a:p>
            <a:r>
              <a:rPr lang="nl-NL" dirty="0"/>
              <a:t>U kunt ook een apart e-mailadres invullen voor het ontvangst van de facturen. Vul dit veld alleen in</a:t>
            </a:r>
          </a:p>
          <a:p>
            <a:r>
              <a:rPr lang="nl-NL" dirty="0"/>
              <a:t>als het anders is dan het ‘gewone’ emailadres. Alle facturen gaan dan gewoon naar de secretaris.</a:t>
            </a:r>
          </a:p>
          <a:p>
            <a:r>
              <a:rPr lang="nl-NL" dirty="0"/>
              <a:t>Als de secretaris wijzigt, dan wijzigt dit veld ook automatisch mee na ‘verversen’ van de pagina.</a:t>
            </a:r>
          </a:p>
        </p:txBody>
      </p:sp>
      <p:pic>
        <p:nvPicPr>
          <p:cNvPr id="6" name="Afbeelding 5">
            <a:extLst>
              <a:ext uri="{FF2B5EF4-FFF2-40B4-BE49-F238E27FC236}">
                <a16:creationId xmlns:a16="http://schemas.microsoft.com/office/drawing/2014/main" id="{E3626170-C1CF-4B46-AD2D-1E610ACE817A}"/>
              </a:ext>
            </a:extLst>
          </p:cNvPr>
          <p:cNvPicPr>
            <a:picLocks noChangeAspect="1"/>
          </p:cNvPicPr>
          <p:nvPr/>
        </p:nvPicPr>
        <p:blipFill>
          <a:blip r:embed="rId5"/>
          <a:stretch>
            <a:fillRect/>
          </a:stretch>
        </p:blipFill>
        <p:spPr>
          <a:xfrm>
            <a:off x="6735640" y="4113701"/>
            <a:ext cx="2800350" cy="600075"/>
          </a:xfrm>
          <a:prstGeom prst="rect">
            <a:avLst/>
          </a:prstGeom>
        </p:spPr>
      </p:pic>
    </p:spTree>
    <p:extLst>
      <p:ext uri="{BB962C8B-B14F-4D97-AF65-F5344CB8AC3E}">
        <p14:creationId xmlns:p14="http://schemas.microsoft.com/office/powerpoint/2010/main" val="3684807629"/>
      </p:ext>
    </p:extLst>
  </p:cSld>
  <p:clrMapOvr>
    <a:masterClrMapping/>
  </p:clrMapOvr>
  <mc:AlternateContent xmlns:mc="http://schemas.openxmlformats.org/markup-compatibility/2006" xmlns:p14="http://schemas.microsoft.com/office/powerpoint/2010/main">
    <mc:Choice Requires="p14">
      <p:transition spd="slow" p14:dur="2000" advTm="14264"/>
    </mc:Choice>
    <mc:Fallback xmlns="">
      <p:transition spd="slow" advTm="1426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sp>
        <p:nvSpPr>
          <p:cNvPr id="5" name="Tekstvak 4">
            <a:extLst>
              <a:ext uri="{FF2B5EF4-FFF2-40B4-BE49-F238E27FC236}">
                <a16:creationId xmlns:a16="http://schemas.microsoft.com/office/drawing/2014/main" id="{24D51450-65D2-4E9D-8E2D-8DE047D5F1CD}"/>
              </a:ext>
            </a:extLst>
          </p:cNvPr>
          <p:cNvSpPr txBox="1"/>
          <p:nvPr/>
        </p:nvSpPr>
        <p:spPr>
          <a:xfrm>
            <a:off x="495300" y="914400"/>
            <a:ext cx="10452100" cy="5632311"/>
          </a:xfrm>
          <a:prstGeom prst="rect">
            <a:avLst/>
          </a:prstGeom>
          <a:noFill/>
        </p:spPr>
        <p:txBody>
          <a:bodyPr wrap="square" rtlCol="0">
            <a:spAutoFit/>
          </a:bodyPr>
          <a:lstStyle/>
          <a:p>
            <a:r>
              <a:rPr lang="nl-NL" dirty="0"/>
              <a:t>Facturatie en mailen van factuur</a:t>
            </a:r>
          </a:p>
          <a:p>
            <a:endParaRPr lang="nl-NL" dirty="0"/>
          </a:p>
          <a:p>
            <a:r>
              <a:rPr lang="nl-NL" dirty="0"/>
              <a:t>Op de ‘relatiepagina’ (home) van uw vereniging ziet u een overzicht van de gegevens die van de vereniging bekend zijn.</a:t>
            </a:r>
          </a:p>
          <a:p>
            <a:r>
              <a:rPr lang="nl-NL" dirty="0"/>
              <a:t>U ziet hier nog staan geboortedatum/geslacht, maar dit zal binnenkort aangepast worden.</a:t>
            </a:r>
          </a:p>
          <a:p>
            <a:endParaRPr lang="nl-NL" dirty="0"/>
          </a:p>
          <a:p>
            <a:r>
              <a:rPr lang="nl-NL" dirty="0"/>
              <a:t>U ziet hier ook een overzicht van de facturen.</a:t>
            </a:r>
          </a:p>
          <a:p>
            <a:r>
              <a:rPr lang="nl-NL" dirty="0"/>
              <a:t> Indien hier een </a:t>
            </a:r>
            <a:r>
              <a:rPr lang="nl-NL" dirty="0" err="1"/>
              <a:t>iDeallink</a:t>
            </a:r>
            <a:r>
              <a:rPr lang="nl-NL" dirty="0"/>
              <a:t> bij staat is de factuur nog niet</a:t>
            </a:r>
          </a:p>
          <a:p>
            <a:r>
              <a:rPr lang="nl-NL" dirty="0"/>
              <a:t> betaald.</a:t>
            </a:r>
          </a:p>
          <a:p>
            <a:r>
              <a:rPr lang="nl-NL" dirty="0"/>
              <a:t>Wij verzoeken u zoveel mogelijk gebruik te maken van</a:t>
            </a:r>
          </a:p>
          <a:p>
            <a:r>
              <a:rPr lang="nl-NL" dirty="0"/>
              <a:t>de </a:t>
            </a:r>
            <a:r>
              <a:rPr lang="nl-NL" dirty="0" err="1"/>
              <a:t>iDeallink</a:t>
            </a:r>
            <a:r>
              <a:rPr lang="nl-NL" dirty="0"/>
              <a:t> voor betalingen omdat dit de minste </a:t>
            </a:r>
          </a:p>
          <a:p>
            <a:r>
              <a:rPr lang="nl-NL" dirty="0"/>
              <a:t>foutenkansen geeft en uw factuur dan ook direct</a:t>
            </a:r>
          </a:p>
          <a:p>
            <a:r>
              <a:rPr lang="nl-NL" dirty="0"/>
              <a:t> zichtbaar is als ‘betaald’. Hierdoor voorkomt u </a:t>
            </a:r>
          </a:p>
          <a:p>
            <a:r>
              <a:rPr lang="nl-NL" dirty="0"/>
              <a:t>onterechte herinneringen of speelverboden.</a:t>
            </a:r>
            <a:br>
              <a:rPr lang="nl-NL" dirty="0"/>
            </a:br>
            <a:endParaRPr lang="nl-NL" dirty="0"/>
          </a:p>
          <a:p>
            <a:r>
              <a:rPr lang="nl-NL" dirty="0"/>
              <a:t>Indien u de factuur naar de penningmeester wenst te</a:t>
            </a:r>
          </a:p>
          <a:p>
            <a:r>
              <a:rPr lang="nl-NL" dirty="0"/>
              <a:t>Laten mailen dan kunt u hier een emailadres ingeven</a:t>
            </a:r>
          </a:p>
          <a:p>
            <a:r>
              <a:rPr lang="nl-NL" dirty="0"/>
              <a:t>bij (gegevens bijwerken) het veld E-mail factuurdebiteur</a:t>
            </a:r>
          </a:p>
          <a:p>
            <a:endParaRPr lang="nl-NL" dirty="0"/>
          </a:p>
          <a:p>
            <a:endParaRPr lang="nl-NL" dirty="0"/>
          </a:p>
        </p:txBody>
      </p:sp>
      <p:pic>
        <p:nvPicPr>
          <p:cNvPr id="4" name="Afbeelding 3">
            <a:extLst>
              <a:ext uri="{FF2B5EF4-FFF2-40B4-BE49-F238E27FC236}">
                <a16:creationId xmlns:a16="http://schemas.microsoft.com/office/drawing/2014/main" id="{DD0F5E47-EFD3-4ADE-9C4B-AC1E4180CDFC}"/>
              </a:ext>
            </a:extLst>
          </p:cNvPr>
          <p:cNvPicPr>
            <a:picLocks noChangeAspect="1"/>
          </p:cNvPicPr>
          <p:nvPr/>
        </p:nvPicPr>
        <p:blipFill>
          <a:blip r:embed="rId4"/>
          <a:stretch>
            <a:fillRect/>
          </a:stretch>
        </p:blipFill>
        <p:spPr>
          <a:xfrm>
            <a:off x="6934017" y="3012658"/>
            <a:ext cx="4991283" cy="3543300"/>
          </a:xfrm>
          <a:prstGeom prst="rect">
            <a:avLst/>
          </a:prstGeom>
        </p:spPr>
      </p:pic>
      <p:pic>
        <p:nvPicPr>
          <p:cNvPr id="9" name="Afbeelding 8">
            <a:extLst>
              <a:ext uri="{FF2B5EF4-FFF2-40B4-BE49-F238E27FC236}">
                <a16:creationId xmlns:a16="http://schemas.microsoft.com/office/drawing/2014/main" id="{C70168C7-1E2C-48F5-93D0-EE5C69B5F4E7}"/>
              </a:ext>
            </a:extLst>
          </p:cNvPr>
          <p:cNvPicPr>
            <a:picLocks noChangeAspect="1"/>
          </p:cNvPicPr>
          <p:nvPr/>
        </p:nvPicPr>
        <p:blipFill>
          <a:blip r:embed="rId5"/>
          <a:stretch>
            <a:fillRect/>
          </a:stretch>
        </p:blipFill>
        <p:spPr>
          <a:xfrm>
            <a:off x="3959225" y="5943600"/>
            <a:ext cx="2800350" cy="600075"/>
          </a:xfrm>
          <a:prstGeom prst="rect">
            <a:avLst/>
          </a:prstGeom>
        </p:spPr>
      </p:pic>
    </p:spTree>
    <p:extLst>
      <p:ext uri="{BB962C8B-B14F-4D97-AF65-F5344CB8AC3E}">
        <p14:creationId xmlns:p14="http://schemas.microsoft.com/office/powerpoint/2010/main" val="2436903883"/>
      </p:ext>
    </p:extLst>
  </p:cSld>
  <p:clrMapOvr>
    <a:masterClrMapping/>
  </p:clrMapOvr>
  <mc:AlternateContent xmlns:mc="http://schemas.openxmlformats.org/markup-compatibility/2006" xmlns:p14="http://schemas.microsoft.com/office/powerpoint/2010/main">
    <mc:Choice Requires="p14">
      <p:transition spd="slow" p14:dur="2000" advTm="15872"/>
    </mc:Choice>
    <mc:Fallback xmlns="">
      <p:transition spd="slow" advTm="1587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sp>
        <p:nvSpPr>
          <p:cNvPr id="3" name="Rechthoek 2">
            <a:extLst>
              <a:ext uri="{FF2B5EF4-FFF2-40B4-BE49-F238E27FC236}">
                <a16:creationId xmlns:a16="http://schemas.microsoft.com/office/drawing/2014/main" id="{64C2E525-707E-4943-94EA-B0376283A6E2}"/>
              </a:ext>
            </a:extLst>
          </p:cNvPr>
          <p:cNvSpPr/>
          <p:nvPr/>
        </p:nvSpPr>
        <p:spPr>
          <a:xfrm>
            <a:off x="2789657" y="2967335"/>
            <a:ext cx="6612708" cy="2000548"/>
          </a:xfrm>
          <a:prstGeom prst="rect">
            <a:avLst/>
          </a:prstGeom>
          <a:noFill/>
        </p:spPr>
        <p:txBody>
          <a:bodyPr wrap="none" lIns="91440" tIns="45720" rIns="91440" bIns="45720">
            <a:spAutoFit/>
          </a:bodyPr>
          <a:lstStyle/>
          <a:p>
            <a:pPr algn="ctr"/>
            <a:r>
              <a:rPr lang="nl-NL" sz="5400" b="0" cap="none" spc="0" dirty="0">
                <a:ln w="0"/>
                <a:solidFill>
                  <a:schemeClr val="tx1"/>
                </a:solidFill>
                <a:effectLst>
                  <a:outerShdw blurRad="38100" dist="19050" dir="2700000" algn="tl" rotWithShape="0">
                    <a:schemeClr val="dk1">
                      <a:alpha val="40000"/>
                    </a:schemeClr>
                  </a:outerShdw>
                </a:effectLst>
              </a:rPr>
              <a:t>Ledenmodule</a:t>
            </a:r>
          </a:p>
          <a:p>
            <a:pPr algn="ctr"/>
            <a:endParaRPr lang="nl-NL" sz="5400" dirty="0">
              <a:ln w="0"/>
              <a:effectLst>
                <a:outerShdw blurRad="38100" dist="19050" dir="2700000" algn="tl" rotWithShape="0">
                  <a:schemeClr val="dk1">
                    <a:alpha val="40000"/>
                  </a:schemeClr>
                </a:outerShdw>
              </a:effectLst>
            </a:endParaRPr>
          </a:p>
          <a:p>
            <a:pPr algn="ctr"/>
            <a:r>
              <a:rPr lang="nl-NL" sz="1600" b="0" cap="none" spc="0" dirty="0">
                <a:ln w="0"/>
                <a:solidFill>
                  <a:schemeClr val="tx1"/>
                </a:solidFill>
                <a:effectLst>
                  <a:outerShdw blurRad="38100" dist="19050" dir="2700000" algn="tl" rotWithShape="0">
                    <a:schemeClr val="dk1">
                      <a:alpha val="40000"/>
                    </a:schemeClr>
                  </a:outerShdw>
                </a:effectLst>
              </a:rPr>
              <a:t>Voor het bijwerken van de ledenadministratie van uw vereniging</a:t>
            </a:r>
          </a:p>
        </p:txBody>
      </p:sp>
    </p:spTree>
    <p:extLst>
      <p:ext uri="{BB962C8B-B14F-4D97-AF65-F5344CB8AC3E}">
        <p14:creationId xmlns:p14="http://schemas.microsoft.com/office/powerpoint/2010/main" val="1642892602"/>
      </p:ext>
    </p:extLst>
  </p:cSld>
  <p:clrMapOvr>
    <a:masterClrMapping/>
  </p:clrMapOvr>
  <mc:AlternateContent xmlns:mc="http://schemas.openxmlformats.org/markup-compatibility/2006" xmlns:p14="http://schemas.microsoft.com/office/powerpoint/2010/main">
    <mc:Choice Requires="p14">
      <p:transition spd="slow" p14:dur="2000" advTm="3029"/>
    </mc:Choice>
    <mc:Fallback xmlns="">
      <p:transition spd="slow" advTm="302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EC224C5-5119-4CF9-8D27-64D6D5A30366}"/>
              </a:ext>
            </a:extLst>
          </p:cNvPr>
          <p:cNvSpPr txBox="1"/>
          <p:nvPr/>
        </p:nvSpPr>
        <p:spPr>
          <a:xfrm>
            <a:off x="825500" y="546100"/>
            <a:ext cx="2654894" cy="369332"/>
          </a:xfrm>
          <a:prstGeom prst="rect">
            <a:avLst/>
          </a:prstGeom>
          <a:noFill/>
        </p:spPr>
        <p:txBody>
          <a:bodyPr wrap="none" rtlCol="0">
            <a:spAutoFit/>
          </a:bodyPr>
          <a:lstStyle/>
          <a:p>
            <a:r>
              <a:rPr lang="nl-NL" dirty="0"/>
              <a:t>Opvragen ledenlijsten</a:t>
            </a:r>
          </a:p>
        </p:txBody>
      </p:sp>
      <p:sp>
        <p:nvSpPr>
          <p:cNvPr id="5" name="Rechthoek 4">
            <a:extLst>
              <a:ext uri="{FF2B5EF4-FFF2-40B4-BE49-F238E27FC236}">
                <a16:creationId xmlns:a16="http://schemas.microsoft.com/office/drawing/2014/main" id="{5DE07273-8E02-43EA-8D46-67392B599E1B}"/>
              </a:ext>
            </a:extLst>
          </p:cNvPr>
          <p:cNvSpPr/>
          <p:nvPr/>
        </p:nvSpPr>
        <p:spPr>
          <a:xfrm>
            <a:off x="7035800" y="1455510"/>
            <a:ext cx="4724400" cy="4031873"/>
          </a:xfrm>
          <a:prstGeom prst="rect">
            <a:avLst/>
          </a:prstGeom>
        </p:spPr>
        <p:txBody>
          <a:bodyPr wrap="square">
            <a:spAutoFit/>
          </a:bodyPr>
          <a:lstStyle/>
          <a:p>
            <a:r>
              <a:rPr lang="nl-NL" sz="1600" dirty="0"/>
              <a:t>Hier vindt u diverse lijsten</a:t>
            </a:r>
          </a:p>
          <a:p>
            <a:endParaRPr lang="nl-NL" sz="1600" dirty="0"/>
          </a:p>
          <a:p>
            <a:r>
              <a:rPr lang="nl-NL" sz="1600" dirty="0"/>
              <a:t>Kies de lijst die u wenst en </a:t>
            </a:r>
          </a:p>
          <a:p>
            <a:r>
              <a:rPr lang="nl-NL" sz="1600" dirty="0"/>
              <a:t>(dubbel)klik op ‘Verder’</a:t>
            </a:r>
          </a:p>
          <a:p>
            <a:endParaRPr lang="nl-NL" sz="1600" dirty="0"/>
          </a:p>
          <a:p>
            <a:r>
              <a:rPr lang="nl-NL" sz="1600" dirty="0"/>
              <a:t>Er volgt eventueel nog een scherm met  </a:t>
            </a:r>
          </a:p>
          <a:p>
            <a:r>
              <a:rPr lang="nl-NL" sz="1600" dirty="0"/>
              <a:t>‘filter’ of ‘opties’ velden.</a:t>
            </a:r>
          </a:p>
          <a:p>
            <a:endParaRPr lang="nl-NL" sz="1600" dirty="0"/>
          </a:p>
          <a:p>
            <a:r>
              <a:rPr lang="nl-NL" sz="1600" dirty="0"/>
              <a:t>Als u hier niets invult, dan krijgt u de hele lijst.</a:t>
            </a:r>
          </a:p>
          <a:p>
            <a:endParaRPr lang="nl-NL" sz="1600" dirty="0"/>
          </a:p>
          <a:p>
            <a:r>
              <a:rPr lang="nl-NL" sz="1600" dirty="0"/>
              <a:t>Daarna kunt u kiezen voor ‘Rapportage’ of ‘download bestand’.</a:t>
            </a:r>
          </a:p>
          <a:p>
            <a:endParaRPr lang="nl-NL" sz="1600" dirty="0"/>
          </a:p>
          <a:p>
            <a:endParaRPr lang="nl-NL" sz="1600" dirty="0"/>
          </a:p>
          <a:p>
            <a:r>
              <a:rPr lang="nl-NL" sz="1600" dirty="0"/>
              <a:t>De opties die niet voor u van toepassing zijn zullen mogelijk ook niet getoond worden.</a:t>
            </a:r>
          </a:p>
        </p:txBody>
      </p:sp>
      <p:pic>
        <p:nvPicPr>
          <p:cNvPr id="6" name="Afbeelding 5">
            <a:extLst>
              <a:ext uri="{FF2B5EF4-FFF2-40B4-BE49-F238E27FC236}">
                <a16:creationId xmlns:a16="http://schemas.microsoft.com/office/drawing/2014/main" id="{D8F3053D-6BAB-4C74-ABD4-02D7E2869B03}"/>
              </a:ext>
            </a:extLst>
          </p:cNvPr>
          <p:cNvPicPr>
            <a:picLocks noChangeAspect="1"/>
          </p:cNvPicPr>
          <p:nvPr/>
        </p:nvPicPr>
        <p:blipFill>
          <a:blip r:embed="rId3"/>
          <a:stretch>
            <a:fillRect/>
          </a:stretch>
        </p:blipFill>
        <p:spPr>
          <a:xfrm>
            <a:off x="1975928" y="1454915"/>
            <a:ext cx="4199816" cy="4709576"/>
          </a:xfrm>
          <a:prstGeom prst="rect">
            <a:avLst/>
          </a:prstGeom>
        </p:spPr>
      </p:pic>
      <p:pic>
        <p:nvPicPr>
          <p:cNvPr id="7" name="Afbeelding 6">
            <a:extLst>
              <a:ext uri="{FF2B5EF4-FFF2-40B4-BE49-F238E27FC236}">
                <a16:creationId xmlns:a16="http://schemas.microsoft.com/office/drawing/2014/main" id="{FED99F67-B13E-4053-A504-49E52880A71F}"/>
              </a:ext>
            </a:extLst>
          </p:cNvPr>
          <p:cNvPicPr>
            <a:picLocks noChangeAspect="1"/>
          </p:cNvPicPr>
          <p:nvPr/>
        </p:nvPicPr>
        <p:blipFill rotWithShape="1">
          <a:blip r:embed="rId4"/>
          <a:srcRect r="71462"/>
          <a:stretch/>
        </p:blipFill>
        <p:spPr>
          <a:xfrm>
            <a:off x="825500" y="1454915"/>
            <a:ext cx="1150428" cy="4856985"/>
          </a:xfrm>
          <a:prstGeom prst="rect">
            <a:avLst/>
          </a:prstGeom>
        </p:spPr>
      </p:pic>
      <p:pic>
        <p:nvPicPr>
          <p:cNvPr id="9" name="Afbeelding 8">
            <a:extLst>
              <a:ext uri="{FF2B5EF4-FFF2-40B4-BE49-F238E27FC236}">
                <a16:creationId xmlns:a16="http://schemas.microsoft.com/office/drawing/2014/main" id="{B16DAEB7-742A-4CCD-98DA-1275E7DF7912}"/>
              </a:ext>
            </a:extLst>
          </p:cNvPr>
          <p:cNvPicPr>
            <a:picLocks noChangeAspect="1"/>
          </p:cNvPicPr>
          <p:nvPr/>
        </p:nvPicPr>
        <p:blipFill rotWithShape="1">
          <a:blip r:embed="rId5"/>
          <a:srcRect t="40089" r="4804" b="24554"/>
          <a:stretch/>
        </p:blipFill>
        <p:spPr>
          <a:xfrm>
            <a:off x="3439450" y="2420579"/>
            <a:ext cx="1448580" cy="312322"/>
          </a:xfrm>
          <a:prstGeom prst="rect">
            <a:avLst/>
          </a:prstGeom>
        </p:spPr>
      </p:pic>
      <p:sp>
        <p:nvSpPr>
          <p:cNvPr id="10" name="Rechthoek 9">
            <a:extLst>
              <a:ext uri="{FF2B5EF4-FFF2-40B4-BE49-F238E27FC236}">
                <a16:creationId xmlns:a16="http://schemas.microsoft.com/office/drawing/2014/main" id="{D9B3EBE2-ADD8-42C6-810B-8E52D2FCA6F9}"/>
              </a:ext>
            </a:extLst>
          </p:cNvPr>
          <p:cNvSpPr/>
          <p:nvPr/>
        </p:nvSpPr>
        <p:spPr>
          <a:xfrm>
            <a:off x="3263642" y="2453630"/>
            <a:ext cx="1624388" cy="246221"/>
          </a:xfrm>
          <a:prstGeom prst="rect">
            <a:avLst/>
          </a:prstGeom>
        </p:spPr>
        <p:txBody>
          <a:bodyPr wrap="square">
            <a:spAutoFit/>
          </a:bodyPr>
          <a:lstStyle/>
          <a:p>
            <a:r>
              <a:rPr lang="nl-NL" sz="1000" dirty="0">
                <a:solidFill>
                  <a:schemeClr val="bg1"/>
                </a:solidFill>
              </a:rPr>
              <a:t>(dubbel)Klik op Verder</a:t>
            </a:r>
          </a:p>
        </p:txBody>
      </p:sp>
    </p:spTree>
    <p:extLst>
      <p:ext uri="{BB962C8B-B14F-4D97-AF65-F5344CB8AC3E}">
        <p14:creationId xmlns:p14="http://schemas.microsoft.com/office/powerpoint/2010/main" val="2221499313"/>
      </p:ext>
    </p:extLst>
  </p:cSld>
  <p:clrMapOvr>
    <a:masterClrMapping/>
  </p:clrMapOvr>
  <mc:AlternateContent xmlns:mc="http://schemas.openxmlformats.org/markup-compatibility/2006" xmlns:p14="http://schemas.microsoft.com/office/powerpoint/2010/main">
    <mc:Choice Requires="p14">
      <p:transition spd="slow" p14:dur="2000" advTm="19709"/>
    </mc:Choice>
    <mc:Fallback xmlns="">
      <p:transition spd="slow" advTm="19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0-#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pic>
        <p:nvPicPr>
          <p:cNvPr id="4" name="Afbeelding 3">
            <a:extLst>
              <a:ext uri="{FF2B5EF4-FFF2-40B4-BE49-F238E27FC236}">
                <a16:creationId xmlns:a16="http://schemas.microsoft.com/office/drawing/2014/main" id="{F529923D-D24B-4E2A-966A-85F97D7F460B}"/>
              </a:ext>
            </a:extLst>
          </p:cNvPr>
          <p:cNvPicPr>
            <a:picLocks noChangeAspect="1"/>
          </p:cNvPicPr>
          <p:nvPr/>
        </p:nvPicPr>
        <p:blipFill>
          <a:blip r:embed="rId4"/>
          <a:stretch>
            <a:fillRect/>
          </a:stretch>
        </p:blipFill>
        <p:spPr>
          <a:xfrm>
            <a:off x="462227" y="492035"/>
            <a:ext cx="4933421" cy="3962558"/>
          </a:xfrm>
          <a:prstGeom prst="rect">
            <a:avLst/>
          </a:prstGeom>
        </p:spPr>
      </p:pic>
      <p:sp>
        <p:nvSpPr>
          <p:cNvPr id="5" name="Tekstvak 4">
            <a:extLst>
              <a:ext uri="{FF2B5EF4-FFF2-40B4-BE49-F238E27FC236}">
                <a16:creationId xmlns:a16="http://schemas.microsoft.com/office/drawing/2014/main" id="{C0DFCF9C-5404-43AF-B845-5F7370441AB4}"/>
              </a:ext>
            </a:extLst>
          </p:cNvPr>
          <p:cNvSpPr txBox="1"/>
          <p:nvPr/>
        </p:nvSpPr>
        <p:spPr>
          <a:xfrm>
            <a:off x="5789686" y="1362747"/>
            <a:ext cx="5358555" cy="1815882"/>
          </a:xfrm>
          <a:prstGeom prst="rect">
            <a:avLst/>
          </a:prstGeom>
          <a:noFill/>
        </p:spPr>
        <p:txBody>
          <a:bodyPr wrap="square" rtlCol="0">
            <a:spAutoFit/>
          </a:bodyPr>
          <a:lstStyle/>
          <a:p>
            <a:r>
              <a:rPr lang="nl-NL" sz="1400" dirty="0"/>
              <a:t>Bij sommige lijsten kunt u ‘filteren’. </a:t>
            </a:r>
          </a:p>
          <a:p>
            <a:r>
              <a:rPr lang="nl-NL" sz="1400" dirty="0"/>
              <a:t>Zoals hier links op ‘geslacht’. </a:t>
            </a:r>
          </a:p>
          <a:p>
            <a:r>
              <a:rPr lang="nl-NL" sz="1400" dirty="0"/>
              <a:t>Maar n andere lijsten bijvoorbeeld ook op ‘naam’ of iemand met een bepaalde ‘einddatum’..</a:t>
            </a:r>
          </a:p>
          <a:p>
            <a:endParaRPr lang="nl-NL" sz="1400" dirty="0"/>
          </a:p>
          <a:p>
            <a:endParaRPr lang="nl-NL" sz="1400" dirty="0"/>
          </a:p>
          <a:p>
            <a:endParaRPr lang="nl-NL" sz="1400" dirty="0"/>
          </a:p>
          <a:p>
            <a:endParaRPr lang="nl-NL" sz="1400" dirty="0"/>
          </a:p>
        </p:txBody>
      </p:sp>
    </p:spTree>
    <p:extLst>
      <p:ext uri="{BB962C8B-B14F-4D97-AF65-F5344CB8AC3E}">
        <p14:creationId xmlns:p14="http://schemas.microsoft.com/office/powerpoint/2010/main" val="2279578307"/>
      </p:ext>
    </p:extLst>
  </p:cSld>
  <p:clrMapOvr>
    <a:masterClrMapping/>
  </p:clrMapOvr>
  <mc:AlternateContent xmlns:mc="http://schemas.openxmlformats.org/markup-compatibility/2006" xmlns:p14="http://schemas.microsoft.com/office/powerpoint/2010/main">
    <mc:Choice Requires="p14">
      <p:transition spd="slow" p14:dur="2000" advTm="6271"/>
    </mc:Choice>
    <mc:Fallback xmlns="">
      <p:transition spd="slow" advTm="627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4"/>
          <a:stretch>
            <a:fillRect/>
          </a:stretch>
        </p:blipFill>
        <p:spPr>
          <a:xfrm>
            <a:off x="10490538" y="190257"/>
            <a:ext cx="548688" cy="603556"/>
          </a:xfrm>
          <a:prstGeom prst="rect">
            <a:avLst/>
          </a:prstGeom>
        </p:spPr>
      </p:pic>
      <p:pic>
        <p:nvPicPr>
          <p:cNvPr id="3" name="Afbeelding 2">
            <a:extLst>
              <a:ext uri="{FF2B5EF4-FFF2-40B4-BE49-F238E27FC236}">
                <a16:creationId xmlns:a16="http://schemas.microsoft.com/office/drawing/2014/main" id="{9B27EF11-26D3-45F6-ABE5-FF4C04295E62}"/>
              </a:ext>
            </a:extLst>
          </p:cNvPr>
          <p:cNvPicPr>
            <a:picLocks noChangeAspect="1"/>
          </p:cNvPicPr>
          <p:nvPr/>
        </p:nvPicPr>
        <p:blipFill>
          <a:blip r:embed="rId5"/>
          <a:stretch>
            <a:fillRect/>
          </a:stretch>
        </p:blipFill>
        <p:spPr>
          <a:xfrm>
            <a:off x="512063" y="4091072"/>
            <a:ext cx="10137821" cy="603556"/>
          </a:xfrm>
          <a:prstGeom prst="rect">
            <a:avLst/>
          </a:prstGeom>
        </p:spPr>
      </p:pic>
      <p:sp>
        <p:nvSpPr>
          <p:cNvPr id="4" name="Tekstvak 3">
            <a:extLst>
              <a:ext uri="{FF2B5EF4-FFF2-40B4-BE49-F238E27FC236}">
                <a16:creationId xmlns:a16="http://schemas.microsoft.com/office/drawing/2014/main" id="{F381CCF1-DAD7-4023-AD21-588BAABF6893}"/>
              </a:ext>
            </a:extLst>
          </p:cNvPr>
          <p:cNvSpPr txBox="1"/>
          <p:nvPr/>
        </p:nvSpPr>
        <p:spPr>
          <a:xfrm>
            <a:off x="390144" y="1149781"/>
            <a:ext cx="10326624" cy="2585323"/>
          </a:xfrm>
          <a:prstGeom prst="rect">
            <a:avLst/>
          </a:prstGeom>
          <a:noFill/>
        </p:spPr>
        <p:txBody>
          <a:bodyPr wrap="square" rtlCol="0">
            <a:spAutoFit/>
          </a:bodyPr>
          <a:lstStyle/>
          <a:p>
            <a:endParaRPr lang="nl-NL" dirty="0"/>
          </a:p>
          <a:p>
            <a:r>
              <a:rPr lang="nl-NL" dirty="0"/>
              <a:t>Kiest u in het vorige scherm voor ‘Rapportage op scherm’ dan krijgt hier uit de volgende lijst. (voorbeeld optie V1: verenigingsleden)</a:t>
            </a:r>
          </a:p>
          <a:p>
            <a:r>
              <a:rPr lang="nl-NL" dirty="0"/>
              <a:t>Deze lijst kan er wat ‘vol’ uit zien, maar door de combinatie “</a:t>
            </a:r>
            <a:r>
              <a:rPr lang="nl-NL" dirty="0" err="1"/>
              <a:t>Cntrl</a:t>
            </a:r>
            <a:r>
              <a:rPr lang="nl-NL" dirty="0"/>
              <a:t>” en het wieltje van uw muis (Of ‘slepen met uw vingers op een pad’) kunt u het scherm vergroten.</a:t>
            </a:r>
          </a:p>
          <a:p>
            <a:r>
              <a:rPr lang="nl-NL" dirty="0"/>
              <a:t>Het wordt dan wat makkelijker leesbaar. Uiteraard kunt u de tekst ook verkleinen.</a:t>
            </a:r>
          </a:p>
          <a:p>
            <a:endParaRPr lang="nl-NL" dirty="0"/>
          </a:p>
          <a:p>
            <a:r>
              <a:rPr lang="nl-NL" dirty="0"/>
              <a:t>Wilt u alsnog een export maken naar ‘Excel’ dan kunt u rechts bovenin op ‘Export’ klikken.</a:t>
            </a:r>
          </a:p>
          <a:p>
            <a:r>
              <a:rPr lang="nl-NL" dirty="0"/>
              <a:t>U krijgt dan een aantal opties (zie verder bij ‘download een bestand’).</a:t>
            </a:r>
          </a:p>
        </p:txBody>
      </p:sp>
      <p:sp>
        <p:nvSpPr>
          <p:cNvPr id="6" name="Pijl: rechts 5">
            <a:extLst>
              <a:ext uri="{FF2B5EF4-FFF2-40B4-BE49-F238E27FC236}">
                <a16:creationId xmlns:a16="http://schemas.microsoft.com/office/drawing/2014/main" id="{584A00F5-643D-406D-A40B-90CC60E3FBEA}"/>
              </a:ext>
            </a:extLst>
          </p:cNvPr>
          <p:cNvSpPr/>
          <p:nvPr/>
        </p:nvSpPr>
        <p:spPr>
          <a:xfrm rot="19198179">
            <a:off x="8491960" y="4636160"/>
            <a:ext cx="2076027" cy="1046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900" dirty="0"/>
              <a:t>Klik op Export</a:t>
            </a:r>
          </a:p>
        </p:txBody>
      </p:sp>
    </p:spTree>
    <p:custDataLst>
      <p:tags r:id="rId1"/>
    </p:custDataLst>
    <p:extLst>
      <p:ext uri="{BB962C8B-B14F-4D97-AF65-F5344CB8AC3E}">
        <p14:creationId xmlns:p14="http://schemas.microsoft.com/office/powerpoint/2010/main" val="2064834286"/>
      </p:ext>
    </p:extLst>
  </p:cSld>
  <p:clrMapOvr>
    <a:masterClrMapping/>
  </p:clrMapOvr>
  <mc:AlternateContent xmlns:mc="http://schemas.openxmlformats.org/markup-compatibility/2006" xmlns:p14="http://schemas.microsoft.com/office/powerpoint/2010/main">
    <mc:Choice Requires="p14">
      <p:transition spd="slow" p14:dur="2000" advTm="19447"/>
    </mc:Choice>
    <mc:Fallback xmlns="">
      <p:transition spd="slow" advTm="194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E619D5C-812B-42D8-814D-F5E5A21D3943}"/>
              </a:ext>
            </a:extLst>
          </p:cNvPr>
          <p:cNvSpPr txBox="1"/>
          <p:nvPr/>
        </p:nvSpPr>
        <p:spPr>
          <a:xfrm>
            <a:off x="868681" y="1021080"/>
            <a:ext cx="8777596" cy="3970318"/>
          </a:xfrm>
          <a:prstGeom prst="rect">
            <a:avLst/>
          </a:prstGeom>
          <a:noFill/>
        </p:spPr>
        <p:txBody>
          <a:bodyPr wrap="square" rtlCol="0">
            <a:spAutoFit/>
          </a:bodyPr>
          <a:lstStyle/>
          <a:p>
            <a:r>
              <a:rPr lang="nl-NL" sz="2000" b="1" dirty="0"/>
              <a:t>Controleren bestuursleden en lokaal</a:t>
            </a:r>
          </a:p>
          <a:p>
            <a:r>
              <a:rPr lang="nl-NL" dirty="0"/>
              <a:t>Op V2 horen </a:t>
            </a:r>
            <a:r>
              <a:rPr lang="nl-NL" u="sng" dirty="0"/>
              <a:t>minimaal</a:t>
            </a:r>
            <a:r>
              <a:rPr lang="nl-NL" dirty="0"/>
              <a:t> drie functionarissen voor te komen:</a:t>
            </a:r>
          </a:p>
          <a:p>
            <a:r>
              <a:rPr lang="nl-NL" dirty="0"/>
              <a:t>Voorzitter</a:t>
            </a:r>
          </a:p>
          <a:p>
            <a:r>
              <a:rPr lang="nl-NL" dirty="0"/>
              <a:t>Secretaris</a:t>
            </a:r>
          </a:p>
          <a:p>
            <a:r>
              <a:rPr lang="nl-NL" dirty="0"/>
              <a:t>Penningmeester</a:t>
            </a:r>
          </a:p>
          <a:p>
            <a:endParaRPr lang="nl-NL" dirty="0"/>
          </a:p>
          <a:p>
            <a:r>
              <a:rPr lang="nl-NL" dirty="0"/>
              <a:t>U kunt een </a:t>
            </a:r>
            <a:r>
              <a:rPr lang="nl-NL" b="1" dirty="0"/>
              <a:t>districtssecretaris/-ledenadministrateur</a:t>
            </a:r>
          </a:p>
          <a:p>
            <a:r>
              <a:rPr lang="nl-NL" dirty="0"/>
              <a:t>toestemming geven om namens u de mutaties</a:t>
            </a:r>
          </a:p>
          <a:p>
            <a:r>
              <a:rPr lang="nl-NL" dirty="0"/>
              <a:t>te doen. U voegt hem/haar dan toe als ‘Leden-</a:t>
            </a:r>
          </a:p>
          <a:p>
            <a:r>
              <a:rPr lang="nl-NL" dirty="0"/>
              <a:t>administrateur’. Hij/zij zal dan ook zichtbaar zijn op deze lijst.</a:t>
            </a:r>
          </a:p>
          <a:p>
            <a:endParaRPr lang="nl-NL" dirty="0"/>
          </a:p>
          <a:p>
            <a:r>
              <a:rPr lang="nl-NL" dirty="0"/>
              <a:t>U blijft echter te allen tijde zelf verantwoordelijk voor een</a:t>
            </a:r>
          </a:p>
          <a:p>
            <a:r>
              <a:rPr lang="nl-NL" dirty="0"/>
              <a:t>juiste ledenadministratie!</a:t>
            </a:r>
          </a:p>
          <a:p>
            <a:endParaRPr lang="nl-NL" dirty="0"/>
          </a:p>
        </p:txBody>
      </p:sp>
      <p:pic>
        <p:nvPicPr>
          <p:cNvPr id="5" name="Afbeelding 4">
            <a:extLst>
              <a:ext uri="{FF2B5EF4-FFF2-40B4-BE49-F238E27FC236}">
                <a16:creationId xmlns:a16="http://schemas.microsoft.com/office/drawing/2014/main" id="{8FC63E0F-7C7D-4167-AA52-1496496E6845}"/>
              </a:ext>
            </a:extLst>
          </p:cNvPr>
          <p:cNvPicPr>
            <a:picLocks noChangeAspect="1"/>
          </p:cNvPicPr>
          <p:nvPr/>
        </p:nvPicPr>
        <p:blipFill>
          <a:blip r:embed="rId3"/>
          <a:stretch>
            <a:fillRect/>
          </a:stretch>
        </p:blipFill>
        <p:spPr>
          <a:xfrm>
            <a:off x="7813672" y="1621244"/>
            <a:ext cx="4199816" cy="4709576"/>
          </a:xfrm>
          <a:prstGeom prst="rect">
            <a:avLst/>
          </a:prstGeom>
        </p:spPr>
      </p:pic>
      <p:pic>
        <p:nvPicPr>
          <p:cNvPr id="7" name="Afbeelding 6">
            <a:extLst>
              <a:ext uri="{FF2B5EF4-FFF2-40B4-BE49-F238E27FC236}">
                <a16:creationId xmlns:a16="http://schemas.microsoft.com/office/drawing/2014/main" id="{A879CB8A-E17B-4E73-9B95-7B40424C1EEF}"/>
              </a:ext>
            </a:extLst>
          </p:cNvPr>
          <p:cNvPicPr>
            <a:picLocks noChangeAspect="1"/>
          </p:cNvPicPr>
          <p:nvPr/>
        </p:nvPicPr>
        <p:blipFill rotWithShape="1">
          <a:blip r:embed="rId4"/>
          <a:srcRect t="40089" r="4804" b="24554"/>
          <a:stretch/>
        </p:blipFill>
        <p:spPr>
          <a:xfrm>
            <a:off x="9646277" y="4579634"/>
            <a:ext cx="1113928" cy="240169"/>
          </a:xfrm>
          <a:prstGeom prst="rect">
            <a:avLst/>
          </a:prstGeom>
        </p:spPr>
      </p:pic>
      <p:sp>
        <p:nvSpPr>
          <p:cNvPr id="8" name="Rechthoek 7">
            <a:extLst>
              <a:ext uri="{FF2B5EF4-FFF2-40B4-BE49-F238E27FC236}">
                <a16:creationId xmlns:a16="http://schemas.microsoft.com/office/drawing/2014/main" id="{2DE5081D-D4AA-4DD7-AA47-53641821EF89}"/>
              </a:ext>
            </a:extLst>
          </p:cNvPr>
          <p:cNvSpPr/>
          <p:nvPr/>
        </p:nvSpPr>
        <p:spPr>
          <a:xfrm>
            <a:off x="9164782" y="4623509"/>
            <a:ext cx="1595423" cy="430887"/>
          </a:xfrm>
          <a:prstGeom prst="rect">
            <a:avLst/>
          </a:prstGeom>
        </p:spPr>
        <p:txBody>
          <a:bodyPr wrap="square">
            <a:spAutoFit/>
          </a:bodyPr>
          <a:lstStyle/>
          <a:p>
            <a:r>
              <a:rPr lang="nl-NL" sz="1100" dirty="0">
                <a:solidFill>
                  <a:schemeClr val="bg1"/>
                </a:solidFill>
              </a:rPr>
              <a:t>(dubbel)Klik op Verder</a:t>
            </a:r>
          </a:p>
        </p:txBody>
      </p:sp>
      <p:pic>
        <p:nvPicPr>
          <p:cNvPr id="9" name="Afbeelding 8">
            <a:extLst>
              <a:ext uri="{FF2B5EF4-FFF2-40B4-BE49-F238E27FC236}">
                <a16:creationId xmlns:a16="http://schemas.microsoft.com/office/drawing/2014/main" id="{E63B4395-CF28-42AE-A42E-500EF9027F42}"/>
              </a:ext>
            </a:extLst>
          </p:cNvPr>
          <p:cNvPicPr>
            <a:picLocks noChangeAspect="1"/>
          </p:cNvPicPr>
          <p:nvPr/>
        </p:nvPicPr>
        <p:blipFill>
          <a:blip r:embed="rId5"/>
          <a:stretch>
            <a:fillRect/>
          </a:stretch>
        </p:blipFill>
        <p:spPr>
          <a:xfrm>
            <a:off x="10490538" y="190257"/>
            <a:ext cx="548688" cy="603556"/>
          </a:xfrm>
          <a:prstGeom prst="rect">
            <a:avLst/>
          </a:prstGeom>
        </p:spPr>
      </p:pic>
      <p:sp>
        <p:nvSpPr>
          <p:cNvPr id="4" name="Rechthoek 3">
            <a:extLst>
              <a:ext uri="{FF2B5EF4-FFF2-40B4-BE49-F238E27FC236}">
                <a16:creationId xmlns:a16="http://schemas.microsoft.com/office/drawing/2014/main" id="{6345B34F-7B03-45D6-B906-6BCF8AF5242E}"/>
              </a:ext>
            </a:extLst>
          </p:cNvPr>
          <p:cNvSpPr/>
          <p:nvPr/>
        </p:nvSpPr>
        <p:spPr>
          <a:xfrm>
            <a:off x="868681" y="4991398"/>
            <a:ext cx="6096000" cy="923330"/>
          </a:xfrm>
          <a:prstGeom prst="rect">
            <a:avLst/>
          </a:prstGeom>
        </p:spPr>
        <p:txBody>
          <a:bodyPr>
            <a:spAutoFit/>
          </a:bodyPr>
          <a:lstStyle/>
          <a:p>
            <a:r>
              <a:rPr lang="nl-NL" dirty="0"/>
              <a:t>Staat er in </a:t>
            </a:r>
            <a:r>
              <a:rPr lang="nl-NL" b="1" dirty="0"/>
              <a:t>V3</a:t>
            </a:r>
            <a:r>
              <a:rPr lang="nl-NL" dirty="0"/>
              <a:t> een verkeerd lokaal getoond, dan vernemen wij via </a:t>
            </a:r>
            <a:r>
              <a:rPr lang="nl-NL" dirty="0">
                <a:hlinkClick r:id="rId6"/>
              </a:rPr>
              <a:t>la@knbb.nl</a:t>
            </a:r>
            <a:r>
              <a:rPr lang="nl-NL" dirty="0"/>
              <a:t> graag wat het juiste lokaal/adres is</a:t>
            </a:r>
          </a:p>
        </p:txBody>
      </p:sp>
    </p:spTree>
    <p:extLst>
      <p:ext uri="{BB962C8B-B14F-4D97-AF65-F5344CB8AC3E}">
        <p14:creationId xmlns:p14="http://schemas.microsoft.com/office/powerpoint/2010/main" val="2485064197"/>
      </p:ext>
    </p:extLst>
  </p:cSld>
  <p:clrMapOvr>
    <a:masterClrMapping/>
  </p:clrMapOvr>
  <mc:AlternateContent xmlns:mc="http://schemas.openxmlformats.org/markup-compatibility/2006" xmlns:p14="http://schemas.microsoft.com/office/powerpoint/2010/main">
    <mc:Choice Requires="p14">
      <p:transition spd="slow" p14:dur="2000" advTm="4772"/>
    </mc:Choice>
    <mc:Fallback xmlns="">
      <p:transition spd="slow" advTm="47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pic>
        <p:nvPicPr>
          <p:cNvPr id="3" name="Afbeelding 2">
            <a:extLst>
              <a:ext uri="{FF2B5EF4-FFF2-40B4-BE49-F238E27FC236}">
                <a16:creationId xmlns:a16="http://schemas.microsoft.com/office/drawing/2014/main" id="{8462E5E9-05FD-4E86-A07C-ED8775A21B68}"/>
              </a:ext>
            </a:extLst>
          </p:cNvPr>
          <p:cNvPicPr>
            <a:picLocks noChangeAspect="1"/>
          </p:cNvPicPr>
          <p:nvPr/>
        </p:nvPicPr>
        <p:blipFill rotWithShape="1">
          <a:blip r:embed="rId4"/>
          <a:srcRect r="5245"/>
          <a:stretch/>
        </p:blipFill>
        <p:spPr>
          <a:xfrm>
            <a:off x="6954203" y="2595233"/>
            <a:ext cx="4253590" cy="3873546"/>
          </a:xfrm>
          <a:prstGeom prst="rect">
            <a:avLst/>
          </a:prstGeom>
        </p:spPr>
      </p:pic>
      <p:pic>
        <p:nvPicPr>
          <p:cNvPr id="4" name="Afbeelding 3">
            <a:extLst>
              <a:ext uri="{FF2B5EF4-FFF2-40B4-BE49-F238E27FC236}">
                <a16:creationId xmlns:a16="http://schemas.microsoft.com/office/drawing/2014/main" id="{0D896C6F-A4FE-428F-A578-03F78CE54A57}"/>
              </a:ext>
            </a:extLst>
          </p:cNvPr>
          <p:cNvPicPr>
            <a:picLocks noChangeAspect="1"/>
          </p:cNvPicPr>
          <p:nvPr/>
        </p:nvPicPr>
        <p:blipFill rotWithShape="1">
          <a:blip r:embed="rId5"/>
          <a:srcRect l="18607" r="16235"/>
          <a:stretch/>
        </p:blipFill>
        <p:spPr>
          <a:xfrm>
            <a:off x="348669" y="312374"/>
            <a:ext cx="5178371" cy="4565719"/>
          </a:xfrm>
          <a:prstGeom prst="rect">
            <a:avLst/>
          </a:prstGeom>
        </p:spPr>
      </p:pic>
      <p:sp>
        <p:nvSpPr>
          <p:cNvPr id="6" name="Tekstvak 5">
            <a:extLst>
              <a:ext uri="{FF2B5EF4-FFF2-40B4-BE49-F238E27FC236}">
                <a16:creationId xmlns:a16="http://schemas.microsoft.com/office/drawing/2014/main" id="{BEA8283D-C9FF-44B5-91B9-87DA989D2086}"/>
              </a:ext>
            </a:extLst>
          </p:cNvPr>
          <p:cNvSpPr txBox="1"/>
          <p:nvPr/>
        </p:nvSpPr>
        <p:spPr>
          <a:xfrm>
            <a:off x="5740400" y="692332"/>
            <a:ext cx="5024482" cy="1169551"/>
          </a:xfrm>
          <a:prstGeom prst="rect">
            <a:avLst/>
          </a:prstGeom>
          <a:noFill/>
        </p:spPr>
        <p:txBody>
          <a:bodyPr wrap="square" rtlCol="0">
            <a:spAutoFit/>
          </a:bodyPr>
          <a:lstStyle/>
          <a:p>
            <a:r>
              <a:rPr lang="nl-NL" sz="1400" dirty="0"/>
              <a:t>Optie V2: Functionarissen vereniging: Dit is een </a:t>
            </a:r>
          </a:p>
          <a:p>
            <a:r>
              <a:rPr lang="nl-NL" sz="1400" dirty="0"/>
              <a:t>lijst met de actieve bestuursleden/commissieleden.</a:t>
            </a:r>
          </a:p>
          <a:p>
            <a:r>
              <a:rPr lang="nl-NL" sz="1400" dirty="0"/>
              <a:t>Kiest u scherm voor ‘download bestand’ dan krijgt u de keuze in welke indeling u het bestand </a:t>
            </a:r>
          </a:p>
          <a:p>
            <a:r>
              <a:rPr lang="nl-NL" sz="1400" dirty="0"/>
              <a:t>wenst. Meest gebruikelijk is Puntkomma/ “waarde”.</a:t>
            </a:r>
          </a:p>
        </p:txBody>
      </p:sp>
      <p:pic>
        <p:nvPicPr>
          <p:cNvPr id="7" name="Afbeelding 6">
            <a:extLst>
              <a:ext uri="{FF2B5EF4-FFF2-40B4-BE49-F238E27FC236}">
                <a16:creationId xmlns:a16="http://schemas.microsoft.com/office/drawing/2014/main" id="{65BA4FD0-17C5-4990-B07E-6D3F90BDCAB7}"/>
              </a:ext>
            </a:extLst>
          </p:cNvPr>
          <p:cNvPicPr>
            <a:picLocks noChangeAspect="1"/>
          </p:cNvPicPr>
          <p:nvPr/>
        </p:nvPicPr>
        <p:blipFill rotWithShape="1">
          <a:blip r:embed="rId6"/>
          <a:srcRect t="40089" r="4804" b="24554"/>
          <a:stretch/>
        </p:blipFill>
        <p:spPr>
          <a:xfrm>
            <a:off x="2381014" y="3561274"/>
            <a:ext cx="1984692" cy="427911"/>
          </a:xfrm>
          <a:prstGeom prst="rect">
            <a:avLst/>
          </a:prstGeom>
        </p:spPr>
      </p:pic>
      <p:sp>
        <p:nvSpPr>
          <p:cNvPr id="8" name="Rechthoek 7">
            <a:extLst>
              <a:ext uri="{FF2B5EF4-FFF2-40B4-BE49-F238E27FC236}">
                <a16:creationId xmlns:a16="http://schemas.microsoft.com/office/drawing/2014/main" id="{AF71C2CB-9BBA-45EE-B269-F354648D589D}"/>
              </a:ext>
            </a:extLst>
          </p:cNvPr>
          <p:cNvSpPr/>
          <p:nvPr/>
        </p:nvSpPr>
        <p:spPr>
          <a:xfrm>
            <a:off x="2451487" y="3636731"/>
            <a:ext cx="1854995" cy="261610"/>
          </a:xfrm>
          <a:prstGeom prst="rect">
            <a:avLst/>
          </a:prstGeom>
        </p:spPr>
        <p:txBody>
          <a:bodyPr wrap="none">
            <a:spAutoFit/>
          </a:bodyPr>
          <a:lstStyle/>
          <a:p>
            <a:r>
              <a:rPr lang="nl-NL" sz="1100" dirty="0">
                <a:solidFill>
                  <a:schemeClr val="bg1"/>
                </a:solidFill>
              </a:rPr>
              <a:t>(dubbel)Klik op Bestand</a:t>
            </a:r>
          </a:p>
        </p:txBody>
      </p:sp>
      <p:sp>
        <p:nvSpPr>
          <p:cNvPr id="9" name="Golf 8">
            <a:extLst>
              <a:ext uri="{FF2B5EF4-FFF2-40B4-BE49-F238E27FC236}">
                <a16:creationId xmlns:a16="http://schemas.microsoft.com/office/drawing/2014/main" id="{A4A83DCF-B093-402B-9F93-1BA56EF31E2A}"/>
              </a:ext>
            </a:extLst>
          </p:cNvPr>
          <p:cNvSpPr/>
          <p:nvPr/>
        </p:nvSpPr>
        <p:spPr>
          <a:xfrm>
            <a:off x="5740400" y="1920240"/>
            <a:ext cx="5298826" cy="674993"/>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Aantal zou minimaal 3 moeten zijn.</a:t>
            </a:r>
          </a:p>
        </p:txBody>
      </p:sp>
    </p:spTree>
    <p:extLst>
      <p:ext uri="{BB962C8B-B14F-4D97-AF65-F5344CB8AC3E}">
        <p14:creationId xmlns:p14="http://schemas.microsoft.com/office/powerpoint/2010/main" val="1865764549"/>
      </p:ext>
    </p:extLst>
  </p:cSld>
  <p:clrMapOvr>
    <a:masterClrMapping/>
  </p:clrMapOvr>
  <mc:AlternateContent xmlns:mc="http://schemas.openxmlformats.org/markup-compatibility/2006" xmlns:p14="http://schemas.microsoft.com/office/powerpoint/2010/main">
    <mc:Choice Requires="p14">
      <p:transition spd="slow" p14:dur="2000" advTm="14668"/>
    </mc:Choice>
    <mc:Fallback xmlns="">
      <p:transition spd="slow" advTm="146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4"/>
          <a:stretch>
            <a:fillRect/>
          </a:stretch>
        </p:blipFill>
        <p:spPr>
          <a:xfrm>
            <a:off x="10490538" y="190257"/>
            <a:ext cx="548688" cy="603556"/>
          </a:xfrm>
          <a:prstGeom prst="rect">
            <a:avLst/>
          </a:prstGeom>
        </p:spPr>
      </p:pic>
      <p:pic>
        <p:nvPicPr>
          <p:cNvPr id="3" name="Afbeelding 2">
            <a:extLst>
              <a:ext uri="{FF2B5EF4-FFF2-40B4-BE49-F238E27FC236}">
                <a16:creationId xmlns:a16="http://schemas.microsoft.com/office/drawing/2014/main" id="{5A045240-FBFC-473E-8F9D-D19837CBAB7F}"/>
              </a:ext>
            </a:extLst>
          </p:cNvPr>
          <p:cNvPicPr>
            <a:picLocks noChangeAspect="1"/>
          </p:cNvPicPr>
          <p:nvPr/>
        </p:nvPicPr>
        <p:blipFill>
          <a:blip r:embed="rId5"/>
          <a:stretch>
            <a:fillRect/>
          </a:stretch>
        </p:blipFill>
        <p:spPr>
          <a:xfrm>
            <a:off x="2843212" y="552450"/>
            <a:ext cx="6505575" cy="5753100"/>
          </a:xfrm>
          <a:prstGeom prst="rect">
            <a:avLst/>
          </a:prstGeom>
        </p:spPr>
      </p:pic>
      <p:sp>
        <p:nvSpPr>
          <p:cNvPr id="5" name="Pijl: rechts 4">
            <a:extLst>
              <a:ext uri="{FF2B5EF4-FFF2-40B4-BE49-F238E27FC236}">
                <a16:creationId xmlns:a16="http://schemas.microsoft.com/office/drawing/2014/main" id="{0D4239F8-C67B-4A26-A19C-285387A49E76}"/>
              </a:ext>
            </a:extLst>
          </p:cNvPr>
          <p:cNvSpPr/>
          <p:nvPr/>
        </p:nvSpPr>
        <p:spPr>
          <a:xfrm>
            <a:off x="767185" y="1145532"/>
            <a:ext cx="2076027" cy="1046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900" dirty="0"/>
              <a:t>hier verschijnt uw bestand</a:t>
            </a:r>
          </a:p>
        </p:txBody>
      </p:sp>
    </p:spTree>
    <p:custDataLst>
      <p:tags r:id="rId1"/>
    </p:custDataLst>
    <p:extLst>
      <p:ext uri="{BB962C8B-B14F-4D97-AF65-F5344CB8AC3E}">
        <p14:creationId xmlns:p14="http://schemas.microsoft.com/office/powerpoint/2010/main" val="2446376315"/>
      </p:ext>
    </p:extLst>
  </p:cSld>
  <p:clrMapOvr>
    <a:masterClrMapping/>
  </p:clrMapOvr>
  <mc:AlternateContent xmlns:mc="http://schemas.openxmlformats.org/markup-compatibility/2006" xmlns:p14="http://schemas.microsoft.com/office/powerpoint/2010/main">
    <mc:Choice Requires="p14">
      <p:transition spd="slow" p14:dur="2000" advTm="10769"/>
    </mc:Choice>
    <mc:Fallback xmlns="">
      <p:transition spd="slow" advTm="107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5798297D-A967-4F59-98C0-009DADAE06CB}"/>
              </a:ext>
            </a:extLst>
          </p:cNvPr>
          <p:cNvPicPr>
            <a:picLocks noChangeAspect="1"/>
          </p:cNvPicPr>
          <p:nvPr/>
        </p:nvPicPr>
        <p:blipFill>
          <a:blip r:embed="rId3"/>
          <a:stretch>
            <a:fillRect/>
          </a:stretch>
        </p:blipFill>
        <p:spPr>
          <a:xfrm>
            <a:off x="3442447" y="1138366"/>
            <a:ext cx="4897910" cy="5492402"/>
          </a:xfrm>
          <a:prstGeom prst="rect">
            <a:avLst/>
          </a:prstGeom>
        </p:spPr>
      </p:pic>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4"/>
          <a:stretch>
            <a:fillRect/>
          </a:stretch>
        </p:blipFill>
        <p:spPr>
          <a:xfrm>
            <a:off x="10490538" y="190257"/>
            <a:ext cx="548688" cy="603556"/>
          </a:xfrm>
          <a:prstGeom prst="rect">
            <a:avLst/>
          </a:prstGeom>
        </p:spPr>
      </p:pic>
      <p:sp>
        <p:nvSpPr>
          <p:cNvPr id="3" name="Rechthoek 2">
            <a:extLst>
              <a:ext uri="{FF2B5EF4-FFF2-40B4-BE49-F238E27FC236}">
                <a16:creationId xmlns:a16="http://schemas.microsoft.com/office/drawing/2014/main" id="{B9F639BA-415C-4F61-B3B6-F08D50D48218}"/>
              </a:ext>
            </a:extLst>
          </p:cNvPr>
          <p:cNvSpPr/>
          <p:nvPr/>
        </p:nvSpPr>
        <p:spPr>
          <a:xfrm>
            <a:off x="802640" y="492035"/>
            <a:ext cx="6096000" cy="646331"/>
          </a:xfrm>
          <a:prstGeom prst="rect">
            <a:avLst/>
          </a:prstGeom>
        </p:spPr>
        <p:txBody>
          <a:bodyPr>
            <a:spAutoFit/>
          </a:bodyPr>
          <a:lstStyle/>
          <a:p>
            <a:r>
              <a:rPr lang="nl-NL" dirty="0"/>
              <a:t>Wilt u ook oud-leden zien, dan kunt u naar de volgende optie gaan: Rapportage/Mailtool V4.</a:t>
            </a:r>
          </a:p>
        </p:txBody>
      </p:sp>
      <p:pic>
        <p:nvPicPr>
          <p:cNvPr id="6" name="Afbeelding 5">
            <a:extLst>
              <a:ext uri="{FF2B5EF4-FFF2-40B4-BE49-F238E27FC236}">
                <a16:creationId xmlns:a16="http://schemas.microsoft.com/office/drawing/2014/main" id="{46EB31D2-1881-4619-9D74-99ED73C084C6}"/>
              </a:ext>
            </a:extLst>
          </p:cNvPr>
          <p:cNvPicPr>
            <a:picLocks noChangeAspect="1"/>
          </p:cNvPicPr>
          <p:nvPr/>
        </p:nvPicPr>
        <p:blipFill rotWithShape="1">
          <a:blip r:embed="rId5"/>
          <a:srcRect t="40089" r="4804" b="24554"/>
          <a:stretch/>
        </p:blipFill>
        <p:spPr>
          <a:xfrm>
            <a:off x="4837748" y="5288880"/>
            <a:ext cx="1984692" cy="427911"/>
          </a:xfrm>
          <a:prstGeom prst="rect">
            <a:avLst/>
          </a:prstGeom>
        </p:spPr>
      </p:pic>
      <p:sp>
        <p:nvSpPr>
          <p:cNvPr id="7" name="Rechthoek 6">
            <a:extLst>
              <a:ext uri="{FF2B5EF4-FFF2-40B4-BE49-F238E27FC236}">
                <a16:creationId xmlns:a16="http://schemas.microsoft.com/office/drawing/2014/main" id="{F19BBD91-5BE7-4676-9673-44B78E687AB2}"/>
              </a:ext>
            </a:extLst>
          </p:cNvPr>
          <p:cNvSpPr/>
          <p:nvPr/>
        </p:nvSpPr>
        <p:spPr>
          <a:xfrm>
            <a:off x="4908221" y="5364337"/>
            <a:ext cx="1720343" cy="261610"/>
          </a:xfrm>
          <a:prstGeom prst="rect">
            <a:avLst/>
          </a:prstGeom>
        </p:spPr>
        <p:txBody>
          <a:bodyPr wrap="none">
            <a:spAutoFit/>
          </a:bodyPr>
          <a:lstStyle/>
          <a:p>
            <a:r>
              <a:rPr lang="nl-NL" sz="1100" dirty="0">
                <a:solidFill>
                  <a:schemeClr val="bg1"/>
                </a:solidFill>
              </a:rPr>
              <a:t>(dubbel)Klik op Verder</a:t>
            </a:r>
          </a:p>
        </p:txBody>
      </p:sp>
    </p:spTree>
    <p:extLst>
      <p:ext uri="{BB962C8B-B14F-4D97-AF65-F5344CB8AC3E}">
        <p14:creationId xmlns:p14="http://schemas.microsoft.com/office/powerpoint/2010/main" val="3933170504"/>
      </p:ext>
    </p:extLst>
  </p:cSld>
  <p:clrMapOvr>
    <a:masterClrMapping/>
  </p:clrMapOvr>
  <mc:AlternateContent xmlns:mc="http://schemas.openxmlformats.org/markup-compatibility/2006" xmlns:p14="http://schemas.microsoft.com/office/powerpoint/2010/main">
    <mc:Choice Requires="p14">
      <p:transition spd="slow" p14:dur="2000" advTm="6118"/>
    </mc:Choice>
    <mc:Fallback xmlns="">
      <p:transition spd="slow" advTm="61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pic>
        <p:nvPicPr>
          <p:cNvPr id="5" name="Afbeelding 4">
            <a:extLst>
              <a:ext uri="{FF2B5EF4-FFF2-40B4-BE49-F238E27FC236}">
                <a16:creationId xmlns:a16="http://schemas.microsoft.com/office/drawing/2014/main" id="{B7B6FA92-74AB-42CD-B601-2F1EEC197EB9}"/>
              </a:ext>
            </a:extLst>
          </p:cNvPr>
          <p:cNvPicPr>
            <a:picLocks noChangeAspect="1"/>
          </p:cNvPicPr>
          <p:nvPr/>
        </p:nvPicPr>
        <p:blipFill>
          <a:blip r:embed="rId4"/>
          <a:stretch>
            <a:fillRect/>
          </a:stretch>
        </p:blipFill>
        <p:spPr>
          <a:xfrm>
            <a:off x="3005137" y="1090612"/>
            <a:ext cx="6181725" cy="4676775"/>
          </a:xfrm>
          <a:prstGeom prst="rect">
            <a:avLst/>
          </a:prstGeom>
        </p:spPr>
      </p:pic>
    </p:spTree>
    <p:extLst>
      <p:ext uri="{BB962C8B-B14F-4D97-AF65-F5344CB8AC3E}">
        <p14:creationId xmlns:p14="http://schemas.microsoft.com/office/powerpoint/2010/main" val="3164753153"/>
      </p:ext>
    </p:extLst>
  </p:cSld>
  <p:clrMapOvr>
    <a:masterClrMapping/>
  </p:clrMapOvr>
  <mc:AlternateContent xmlns:mc="http://schemas.openxmlformats.org/markup-compatibility/2006" xmlns:p14="http://schemas.microsoft.com/office/powerpoint/2010/main">
    <mc:Choice Requires="p14">
      <p:transition spd="slow" p14:dur="2000" advTm="5393"/>
    </mc:Choice>
    <mc:Fallback xmlns="">
      <p:transition spd="slow" advTm="539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pic>
        <p:nvPicPr>
          <p:cNvPr id="3" name="Afbeelding 2">
            <a:extLst>
              <a:ext uri="{FF2B5EF4-FFF2-40B4-BE49-F238E27FC236}">
                <a16:creationId xmlns:a16="http://schemas.microsoft.com/office/drawing/2014/main" id="{8C25D6A8-0B3F-498F-986C-BB2A447DFEE8}"/>
              </a:ext>
            </a:extLst>
          </p:cNvPr>
          <p:cNvPicPr>
            <a:picLocks noChangeAspect="1"/>
          </p:cNvPicPr>
          <p:nvPr/>
        </p:nvPicPr>
        <p:blipFill>
          <a:blip r:embed="rId4"/>
          <a:stretch>
            <a:fillRect/>
          </a:stretch>
        </p:blipFill>
        <p:spPr>
          <a:xfrm>
            <a:off x="4995144" y="604520"/>
            <a:ext cx="4893288" cy="5648960"/>
          </a:xfrm>
          <a:prstGeom prst="rect">
            <a:avLst/>
          </a:prstGeom>
        </p:spPr>
      </p:pic>
      <p:sp>
        <p:nvSpPr>
          <p:cNvPr id="4" name="Rechthoek 3">
            <a:extLst>
              <a:ext uri="{FF2B5EF4-FFF2-40B4-BE49-F238E27FC236}">
                <a16:creationId xmlns:a16="http://schemas.microsoft.com/office/drawing/2014/main" id="{3E6F7F69-BAED-4311-8EEB-3A77EC538B71}"/>
              </a:ext>
            </a:extLst>
          </p:cNvPr>
          <p:cNvSpPr/>
          <p:nvPr/>
        </p:nvSpPr>
        <p:spPr>
          <a:xfrm>
            <a:off x="416560" y="492035"/>
            <a:ext cx="4277360" cy="5693866"/>
          </a:xfrm>
          <a:prstGeom prst="rect">
            <a:avLst/>
          </a:prstGeom>
        </p:spPr>
        <p:txBody>
          <a:bodyPr wrap="square">
            <a:spAutoFit/>
          </a:bodyPr>
          <a:lstStyle/>
          <a:p>
            <a:r>
              <a:rPr lang="nl-NL" sz="1400" dirty="0"/>
              <a:t>Als u wilt kunt u een groep (actieve) leden of bestuursleden tegelijk dezelfde mail sturen.</a:t>
            </a:r>
          </a:p>
          <a:p>
            <a:endParaRPr lang="nl-NL" sz="1400" dirty="0"/>
          </a:p>
          <a:p>
            <a:r>
              <a:rPr lang="nl-NL" sz="1400" dirty="0"/>
              <a:t>Wellicht is het u al opgevallen dat u het lokaal en de oud-leden niet kunt mailen. Hier is bewust voor gekozen.</a:t>
            </a:r>
          </a:p>
          <a:p>
            <a:endParaRPr lang="nl-NL" sz="1400" dirty="0"/>
          </a:p>
          <a:p>
            <a:r>
              <a:rPr lang="nl-NL" sz="1400" dirty="0"/>
              <a:t>Hiernaast ziet u hoe u de mail kunt opstellen. De ‘keuze’ van e-mailadres ‘Van’ is afhankelijk van degene die de mail verstuurt. Momenteel is dit nog niet correct ingericht. Hier wordt nog aan gewerkt.</a:t>
            </a:r>
          </a:p>
          <a:p>
            <a:endParaRPr lang="nl-NL" sz="1400" dirty="0"/>
          </a:p>
          <a:p>
            <a:r>
              <a:rPr lang="nl-NL" sz="1400" dirty="0"/>
              <a:t>De CC staat voor ‘</a:t>
            </a:r>
            <a:r>
              <a:rPr lang="nl-NL" sz="1400" dirty="0" err="1"/>
              <a:t>copie</a:t>
            </a:r>
            <a:r>
              <a:rPr lang="nl-NL" sz="1400" dirty="0"/>
              <a:t> conforme’. Ze dienen om andere personen dan de geadresseerde op de hoogte te brengen of te houden, zonder dat van hen wordt verwacht dat ze iets doen of op het bericht reageren.</a:t>
            </a:r>
          </a:p>
          <a:p>
            <a:endParaRPr lang="nl-NL" sz="1400" dirty="0"/>
          </a:p>
          <a:p>
            <a:r>
              <a:rPr lang="nl-NL" sz="1400" dirty="0"/>
              <a:t>Mailt u bijvoorbeeld een bestuurswijziging met een CC aan ‘la@knbb.nl’ (ledenadministratie KNBB) ga er dan niet van uit dat uw bestuurswijziging wel door ons verwerkt wordt. Wij verwachten van u dat u </a:t>
            </a:r>
            <a:r>
              <a:rPr lang="nl-NL" sz="1400" b="1" dirty="0"/>
              <a:t>zelf</a:t>
            </a:r>
            <a:r>
              <a:rPr lang="nl-NL" sz="1400" dirty="0"/>
              <a:t> de ledenadministratie bijwerkt en derhalve een mail aan ‘la@knbb.nl’ niet nodig is.</a:t>
            </a:r>
          </a:p>
        </p:txBody>
      </p:sp>
    </p:spTree>
    <p:extLst>
      <p:ext uri="{BB962C8B-B14F-4D97-AF65-F5344CB8AC3E}">
        <p14:creationId xmlns:p14="http://schemas.microsoft.com/office/powerpoint/2010/main" val="832315494"/>
      </p:ext>
    </p:extLst>
  </p:cSld>
  <p:clrMapOvr>
    <a:masterClrMapping/>
  </p:clrMapOvr>
  <mc:AlternateContent xmlns:mc="http://schemas.openxmlformats.org/markup-compatibility/2006" xmlns:p14="http://schemas.microsoft.com/office/powerpoint/2010/main">
    <mc:Choice Requires="p14">
      <p:transition spd="slow" p14:dur="2000" advTm="35696"/>
    </mc:Choice>
    <mc:Fallback xmlns="">
      <p:transition spd="slow" advTm="3569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BDC9747-DBA9-451E-BEF3-43E0FBB9C66B}"/>
              </a:ext>
            </a:extLst>
          </p:cNvPr>
          <p:cNvPicPr>
            <a:picLocks noChangeAspect="1"/>
          </p:cNvPicPr>
          <p:nvPr/>
        </p:nvPicPr>
        <p:blipFill>
          <a:blip r:embed="rId3"/>
          <a:stretch>
            <a:fillRect/>
          </a:stretch>
        </p:blipFill>
        <p:spPr>
          <a:xfrm>
            <a:off x="10490538" y="155422"/>
            <a:ext cx="548688" cy="603556"/>
          </a:xfrm>
          <a:prstGeom prst="rect">
            <a:avLst/>
          </a:prstGeom>
        </p:spPr>
      </p:pic>
      <p:sp>
        <p:nvSpPr>
          <p:cNvPr id="5" name="Rechthoek 4">
            <a:extLst>
              <a:ext uri="{FF2B5EF4-FFF2-40B4-BE49-F238E27FC236}">
                <a16:creationId xmlns:a16="http://schemas.microsoft.com/office/drawing/2014/main" id="{65869143-83CA-4C65-9ADA-E5556334B906}"/>
              </a:ext>
            </a:extLst>
          </p:cNvPr>
          <p:cNvSpPr/>
          <p:nvPr/>
        </p:nvSpPr>
        <p:spPr>
          <a:xfrm>
            <a:off x="1612931" y="758978"/>
            <a:ext cx="8600431" cy="6524863"/>
          </a:xfrm>
          <a:prstGeom prst="rect">
            <a:avLst/>
          </a:prstGeom>
          <a:noFill/>
        </p:spPr>
        <p:txBody>
          <a:bodyPr wrap="none" lIns="91440" tIns="45720" rIns="91440" bIns="45720">
            <a:spAutoFit/>
          </a:bodyPr>
          <a:lstStyle/>
          <a:p>
            <a:pPr algn="ctr"/>
            <a:r>
              <a:rPr lang="nl-NL" sz="2800" b="0" cap="none" spc="0" dirty="0">
                <a:ln w="0"/>
                <a:solidFill>
                  <a:schemeClr val="tx1"/>
                </a:solidFill>
                <a:effectLst>
                  <a:outerShdw blurRad="38100" dist="19050" dir="2700000" algn="tl" rotWithShape="0">
                    <a:schemeClr val="dk1">
                      <a:alpha val="40000"/>
                    </a:schemeClr>
                  </a:outerShdw>
                </a:effectLst>
              </a:rPr>
              <a:t>Toekomstige mogelijkheden:</a:t>
            </a:r>
          </a:p>
          <a:p>
            <a:pPr algn="ctr"/>
            <a:endParaRPr lang="nl-NL" sz="3200" dirty="0">
              <a:ln w="0"/>
              <a:effectLst>
                <a:outerShdw blurRad="38100" dist="19050" dir="2700000" algn="tl" rotWithShape="0">
                  <a:schemeClr val="dk1">
                    <a:alpha val="40000"/>
                  </a:schemeClr>
                </a:outerShdw>
              </a:effectLst>
            </a:endParaRPr>
          </a:p>
          <a:p>
            <a:r>
              <a:rPr lang="nl-NL" sz="2800" b="0" cap="none" spc="0" dirty="0">
                <a:ln w="0"/>
                <a:solidFill>
                  <a:schemeClr val="tx1"/>
                </a:solidFill>
                <a:effectLst>
                  <a:outerShdw blurRad="38100" dist="19050" dir="2700000" algn="tl" rotWithShape="0">
                    <a:schemeClr val="dk1">
                      <a:alpha val="40000"/>
                    </a:schemeClr>
                  </a:outerShdw>
                </a:effectLst>
              </a:rPr>
              <a:t>Inschrijfformulieren: </a:t>
            </a:r>
          </a:p>
          <a:p>
            <a:r>
              <a:rPr lang="nl-NL" dirty="0">
                <a:ln w="0"/>
                <a:effectLst>
                  <a:outerShdw blurRad="38100" dist="19050" dir="2700000" algn="tl" rotWithShape="0">
                    <a:schemeClr val="dk1">
                      <a:alpha val="40000"/>
                    </a:schemeClr>
                  </a:outerShdw>
                </a:effectLst>
              </a:rPr>
              <a:t>- </a:t>
            </a:r>
            <a:r>
              <a:rPr lang="nl-NL" b="0" cap="none" spc="0" dirty="0">
                <a:ln w="0"/>
                <a:solidFill>
                  <a:schemeClr val="tx1"/>
                </a:solidFill>
                <a:effectLst>
                  <a:outerShdw blurRad="38100" dist="19050" dir="2700000" algn="tl" rotWithShape="0">
                    <a:schemeClr val="dk1">
                      <a:alpha val="40000"/>
                    </a:schemeClr>
                  </a:outerShdw>
                </a:effectLst>
              </a:rPr>
              <a:t>voor </a:t>
            </a:r>
            <a:r>
              <a:rPr lang="nl-NL" dirty="0">
                <a:ln w="0"/>
                <a:effectLst>
                  <a:outerShdw blurRad="38100" dist="19050" dir="2700000" algn="tl" rotWithShape="0">
                    <a:schemeClr val="dk1">
                      <a:alpha val="40000"/>
                    </a:schemeClr>
                  </a:outerShdw>
                </a:effectLst>
              </a:rPr>
              <a:t>competities, </a:t>
            </a:r>
            <a:r>
              <a:rPr lang="nl-NL" b="0" cap="none" spc="0" dirty="0">
                <a:ln w="0"/>
                <a:solidFill>
                  <a:schemeClr val="tx1"/>
                </a:solidFill>
                <a:effectLst>
                  <a:outerShdw blurRad="38100" dist="19050" dir="2700000" algn="tl" rotWithShape="0">
                    <a:schemeClr val="dk1">
                      <a:alpha val="40000"/>
                    </a:schemeClr>
                  </a:outerShdw>
                </a:effectLst>
              </a:rPr>
              <a:t>e</a:t>
            </a:r>
            <a:r>
              <a:rPr lang="nl-NL" dirty="0">
                <a:ln w="0"/>
                <a:effectLst>
                  <a:outerShdw blurRad="38100" dist="19050" dir="2700000" algn="tl" rotWithShape="0">
                    <a:schemeClr val="dk1">
                      <a:alpha val="40000"/>
                    </a:schemeClr>
                  </a:outerShdw>
                </a:effectLst>
              </a:rPr>
              <a:t>venementen, open dagen e.d.</a:t>
            </a:r>
          </a:p>
          <a:p>
            <a:r>
              <a:rPr lang="nl-NL" dirty="0">
                <a:ln w="0"/>
                <a:effectLst>
                  <a:outerShdw blurRad="38100" dist="19050" dir="2700000" algn="tl" rotWithShape="0">
                    <a:schemeClr val="dk1">
                      <a:alpha val="40000"/>
                    </a:schemeClr>
                  </a:outerShdw>
                </a:effectLst>
              </a:rPr>
              <a:t>- Voor n</a:t>
            </a:r>
            <a:r>
              <a:rPr lang="nl-NL" b="0" cap="none" spc="0" dirty="0">
                <a:ln w="0"/>
                <a:solidFill>
                  <a:schemeClr val="tx1"/>
                </a:solidFill>
                <a:effectLst>
                  <a:outerShdw blurRad="38100" dist="19050" dir="2700000" algn="tl" rotWithShape="0">
                    <a:schemeClr val="dk1">
                      <a:alpha val="40000"/>
                    </a:schemeClr>
                  </a:outerShdw>
                </a:effectLst>
              </a:rPr>
              <a:t>ieuwe leden (</a:t>
            </a:r>
            <a:r>
              <a:rPr lang="nl-NL" b="0" cap="none" spc="0" dirty="0" err="1">
                <a:ln w="0"/>
                <a:solidFill>
                  <a:schemeClr val="tx1"/>
                </a:solidFill>
                <a:effectLst>
                  <a:outerShdw blurRad="38100" dist="19050" dir="2700000" algn="tl" rotWithShape="0">
                    <a:schemeClr val="dk1">
                      <a:alpha val="40000"/>
                    </a:schemeClr>
                  </a:outerShdw>
                </a:effectLst>
              </a:rPr>
              <a:t>ontzorging</a:t>
            </a:r>
            <a:r>
              <a:rPr lang="nl-NL" b="0" cap="none" spc="0" dirty="0">
                <a:ln w="0"/>
                <a:solidFill>
                  <a:schemeClr val="tx1"/>
                </a:solidFill>
                <a:effectLst>
                  <a:outerShdw blurRad="38100" dist="19050" dir="2700000" algn="tl" rotWithShape="0">
                    <a:schemeClr val="dk1">
                      <a:alpha val="40000"/>
                    </a:schemeClr>
                  </a:outerShdw>
                </a:effectLst>
              </a:rPr>
              <a:t> van secretarissen)</a:t>
            </a:r>
          </a:p>
          <a:p>
            <a:endParaRPr lang="nl-NL" sz="3200" dirty="0">
              <a:ln w="0"/>
              <a:effectLst>
                <a:outerShdw blurRad="38100" dist="19050" dir="2700000" algn="tl" rotWithShape="0">
                  <a:schemeClr val="dk1">
                    <a:alpha val="40000"/>
                  </a:schemeClr>
                </a:outerShdw>
              </a:effectLst>
            </a:endParaRPr>
          </a:p>
          <a:p>
            <a:r>
              <a:rPr lang="nl-NL" sz="2800" dirty="0">
                <a:ln w="0"/>
                <a:effectLst>
                  <a:outerShdw blurRad="38100" dist="19050" dir="2700000" algn="tl" rotWithShape="0">
                    <a:schemeClr val="dk1">
                      <a:alpha val="40000"/>
                    </a:schemeClr>
                  </a:outerShdw>
                </a:effectLst>
              </a:rPr>
              <a:t>Leden-app (deze App is nog </a:t>
            </a:r>
            <a:r>
              <a:rPr lang="nl-NL" sz="2800">
                <a:ln w="0"/>
                <a:effectLst>
                  <a:outerShdw blurRad="38100" dist="19050" dir="2700000" algn="tl" rotWithShape="0">
                    <a:schemeClr val="dk1">
                      <a:alpha val="40000"/>
                    </a:schemeClr>
                  </a:outerShdw>
                </a:effectLst>
              </a:rPr>
              <a:t>niet actief)</a:t>
            </a:r>
            <a:endParaRPr lang="nl-NL" sz="2800" dirty="0">
              <a:ln w="0"/>
              <a:effectLst>
                <a:outerShdw blurRad="38100" dist="19050" dir="2700000" algn="tl" rotWithShape="0">
                  <a:schemeClr val="dk1">
                    <a:alpha val="40000"/>
                  </a:schemeClr>
                </a:outerShdw>
              </a:effectLst>
            </a:endParaRPr>
          </a:p>
          <a:p>
            <a:r>
              <a:rPr lang="nl-NL" dirty="0">
                <a:ln w="0"/>
                <a:effectLst>
                  <a:outerShdw blurRad="38100" dist="19050" dir="2700000" algn="tl" rotWithShape="0">
                    <a:schemeClr val="dk1">
                      <a:alpha val="40000"/>
                    </a:schemeClr>
                  </a:outerShdw>
                </a:effectLst>
              </a:rPr>
              <a:t>Alle leden krijgen in eerste instantie toegang tot hun eigen gegevens, later </a:t>
            </a:r>
          </a:p>
          <a:p>
            <a:r>
              <a:rPr lang="nl-NL" dirty="0">
                <a:ln w="0"/>
                <a:effectLst>
                  <a:outerShdw blurRad="38100" dist="19050" dir="2700000" algn="tl" rotWithShape="0">
                    <a:schemeClr val="dk1">
                      <a:alpha val="40000"/>
                    </a:schemeClr>
                  </a:outerShdw>
                </a:effectLst>
              </a:rPr>
              <a:t>zullen ook diensten als: persoonlijke agenda, </a:t>
            </a:r>
          </a:p>
          <a:p>
            <a:r>
              <a:rPr lang="nl-NL" dirty="0">
                <a:ln w="0"/>
                <a:effectLst>
                  <a:outerShdw blurRad="38100" dist="19050" dir="2700000" algn="tl" rotWithShape="0">
                    <a:schemeClr val="dk1">
                      <a:alpha val="40000"/>
                    </a:schemeClr>
                  </a:outerShdw>
                </a:effectLst>
              </a:rPr>
              <a:t>koppeling met wedstrijdsoftware voor uitslagen van wedstrijden, </a:t>
            </a:r>
          </a:p>
          <a:p>
            <a:r>
              <a:rPr lang="nl-NL" dirty="0">
                <a:ln w="0"/>
                <a:effectLst>
                  <a:outerShdw blurRad="38100" dist="19050" dir="2700000" algn="tl" rotWithShape="0">
                    <a:schemeClr val="dk1">
                      <a:alpha val="40000"/>
                    </a:schemeClr>
                  </a:outerShdw>
                </a:effectLst>
              </a:rPr>
              <a:t>waar en wanneer hij/zij moet spelen, </a:t>
            </a:r>
          </a:p>
          <a:p>
            <a:endParaRPr lang="nl-NL" sz="2800" dirty="0">
              <a:ln w="0"/>
              <a:effectLst>
                <a:outerShdw blurRad="38100" dist="19050" dir="2700000" algn="tl" rotWithShape="0">
                  <a:schemeClr val="dk1">
                    <a:alpha val="40000"/>
                  </a:schemeClr>
                </a:outerShdw>
              </a:effectLst>
            </a:endParaRPr>
          </a:p>
          <a:p>
            <a:r>
              <a:rPr lang="nl-NL" sz="2800" dirty="0">
                <a:ln w="0"/>
                <a:effectLst>
                  <a:outerShdw blurRad="38100" dist="19050" dir="2700000" algn="tl" rotWithShape="0">
                    <a:schemeClr val="dk1">
                      <a:alpha val="40000"/>
                    </a:schemeClr>
                  </a:outerShdw>
                </a:effectLst>
              </a:rPr>
              <a:t>Eigen systemen voor Districten</a:t>
            </a:r>
          </a:p>
          <a:p>
            <a:r>
              <a:rPr lang="nl-NL" dirty="0">
                <a:ln w="0"/>
                <a:effectLst>
                  <a:outerShdw blurRad="38100" dist="19050" dir="2700000" algn="tl" rotWithShape="0">
                    <a:schemeClr val="dk1">
                      <a:alpha val="40000"/>
                    </a:schemeClr>
                  </a:outerShdw>
                </a:effectLst>
              </a:rPr>
              <a:t>- Factureren vanuit ‘District’ aan verenigingen.</a:t>
            </a:r>
          </a:p>
          <a:p>
            <a:r>
              <a:rPr lang="nl-NL" dirty="0">
                <a:ln w="0"/>
                <a:effectLst>
                  <a:outerShdw blurRad="38100" dist="19050" dir="2700000" algn="tl" rotWithShape="0">
                    <a:schemeClr val="dk1">
                      <a:alpha val="40000"/>
                    </a:schemeClr>
                  </a:outerShdw>
                </a:effectLst>
              </a:rPr>
              <a:t>- Factureren vanuit een ‘eigen verenigingsadministratie’. </a:t>
            </a:r>
          </a:p>
          <a:p>
            <a:pPr lvl="1"/>
            <a:r>
              <a:rPr lang="nl-NL" dirty="0">
                <a:ln w="0"/>
                <a:effectLst>
                  <a:outerShdw blurRad="38100" dist="19050" dir="2700000" algn="tl" rotWithShape="0">
                    <a:schemeClr val="dk1">
                      <a:alpha val="40000"/>
                    </a:schemeClr>
                  </a:outerShdw>
                </a:effectLst>
              </a:rPr>
              <a:t>(Dit is alleen mogelijk voor grotere verenigingen). </a:t>
            </a:r>
          </a:p>
          <a:p>
            <a:pPr lvl="1"/>
            <a:endParaRPr lang="nl-NL" sz="2000" dirty="0">
              <a:ln w="0"/>
              <a:effectLst>
                <a:outerShdw blurRad="38100" dist="19050" dir="2700000" algn="tl" rotWithShape="0">
                  <a:schemeClr val="dk1">
                    <a:alpha val="40000"/>
                  </a:schemeClr>
                </a:outerShdw>
              </a:effectLst>
            </a:endParaRPr>
          </a:p>
          <a:p>
            <a:pPr algn="ctr"/>
            <a:endParaRPr lang="nl-NL"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88995718"/>
      </p:ext>
    </p:extLst>
  </p:cSld>
  <p:clrMapOvr>
    <a:masterClrMapping/>
  </p:clrMapOvr>
  <mc:AlternateContent xmlns:mc="http://schemas.openxmlformats.org/markup-compatibility/2006" xmlns:p14="http://schemas.microsoft.com/office/powerpoint/2010/main">
    <mc:Choice Requires="p14">
      <p:transition spd="slow" p14:dur="2000" advTm="15400"/>
    </mc:Choice>
    <mc:Fallback xmlns="">
      <p:transition spd="slow" advTm="154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BDC9747-DBA9-451E-BEF3-43E0FBB9C66B}"/>
              </a:ext>
            </a:extLst>
          </p:cNvPr>
          <p:cNvPicPr>
            <a:picLocks noChangeAspect="1"/>
          </p:cNvPicPr>
          <p:nvPr/>
        </p:nvPicPr>
        <p:blipFill>
          <a:blip r:embed="rId3"/>
          <a:stretch>
            <a:fillRect/>
          </a:stretch>
        </p:blipFill>
        <p:spPr>
          <a:xfrm>
            <a:off x="10490538" y="155422"/>
            <a:ext cx="548688" cy="603556"/>
          </a:xfrm>
          <a:prstGeom prst="rect">
            <a:avLst/>
          </a:prstGeom>
        </p:spPr>
      </p:pic>
      <p:sp>
        <p:nvSpPr>
          <p:cNvPr id="5" name="Rechthoek 4">
            <a:extLst>
              <a:ext uri="{FF2B5EF4-FFF2-40B4-BE49-F238E27FC236}">
                <a16:creationId xmlns:a16="http://schemas.microsoft.com/office/drawing/2014/main" id="{65869143-83CA-4C65-9ADA-E5556334B906}"/>
              </a:ext>
            </a:extLst>
          </p:cNvPr>
          <p:cNvSpPr/>
          <p:nvPr/>
        </p:nvSpPr>
        <p:spPr>
          <a:xfrm>
            <a:off x="584538" y="1447800"/>
            <a:ext cx="10269158" cy="584775"/>
          </a:xfrm>
          <a:prstGeom prst="rect">
            <a:avLst/>
          </a:prstGeom>
          <a:noFill/>
        </p:spPr>
        <p:txBody>
          <a:bodyPr wrap="none" lIns="91440" tIns="45720" rIns="91440" bIns="45720">
            <a:spAutoFit/>
          </a:bodyPr>
          <a:lstStyle/>
          <a:p>
            <a:pPr algn="ctr"/>
            <a:r>
              <a:rPr lang="nl-NL" sz="3200" b="0" cap="none" spc="0" dirty="0">
                <a:ln w="0"/>
                <a:solidFill>
                  <a:schemeClr val="tx1"/>
                </a:solidFill>
                <a:effectLst>
                  <a:outerShdw blurRad="38100" dist="19050" dir="2700000" algn="tl" rotWithShape="0">
                    <a:schemeClr val="dk1">
                      <a:alpha val="40000"/>
                    </a:schemeClr>
                  </a:outerShdw>
                </a:effectLst>
              </a:rPr>
              <a:t>Ledenmodule voor Secretaris/Ledenadministrateur</a:t>
            </a:r>
            <a:endParaRPr lang="nl-NL" sz="3200" dirty="0">
              <a:ln w="0"/>
              <a:effectLst>
                <a:outerShdw blurRad="38100" dist="19050" dir="2700000" algn="tl" rotWithShape="0">
                  <a:schemeClr val="dk1">
                    <a:alpha val="40000"/>
                  </a:schemeClr>
                </a:outerShdw>
              </a:effectLst>
            </a:endParaRPr>
          </a:p>
        </p:txBody>
      </p:sp>
      <p:sp>
        <p:nvSpPr>
          <p:cNvPr id="2" name="Tekstvak 1">
            <a:extLst>
              <a:ext uri="{FF2B5EF4-FFF2-40B4-BE49-F238E27FC236}">
                <a16:creationId xmlns:a16="http://schemas.microsoft.com/office/drawing/2014/main" id="{1F61395E-617B-4E2F-B572-E04DF37E2DD9}"/>
              </a:ext>
            </a:extLst>
          </p:cNvPr>
          <p:cNvSpPr txBox="1"/>
          <p:nvPr/>
        </p:nvSpPr>
        <p:spPr>
          <a:xfrm>
            <a:off x="584538" y="3016966"/>
            <a:ext cx="10774628" cy="3139321"/>
          </a:xfrm>
          <a:prstGeom prst="rect">
            <a:avLst/>
          </a:prstGeom>
          <a:noFill/>
        </p:spPr>
        <p:txBody>
          <a:bodyPr wrap="square" numCol="2" rtlCol="0">
            <a:spAutoFit/>
          </a:bodyPr>
          <a:lstStyle/>
          <a:p>
            <a:r>
              <a:rPr lang="nl-NL" dirty="0"/>
              <a:t>Inhoudsopgave:							Pag.</a:t>
            </a:r>
          </a:p>
          <a:p>
            <a:r>
              <a:rPr lang="nl-NL" dirty="0"/>
              <a:t>Algemene informatie voor bestuur		4-5</a:t>
            </a:r>
          </a:p>
          <a:p>
            <a:r>
              <a:rPr lang="nl-NL" dirty="0"/>
              <a:t>Inloggen en inlogcode aanvragen		6-8</a:t>
            </a:r>
          </a:p>
          <a:p>
            <a:r>
              <a:rPr lang="nl-NL" dirty="0"/>
              <a:t>Tips vooraf: 					 			9</a:t>
            </a:r>
          </a:p>
          <a:p>
            <a:r>
              <a:rPr lang="nl-NL" dirty="0"/>
              <a:t>Bestuurslid vereniging					10	</a:t>
            </a:r>
          </a:p>
          <a:p>
            <a:r>
              <a:rPr lang="nl-NL" dirty="0"/>
              <a:t>Home pagina vereniging				11	</a:t>
            </a:r>
          </a:p>
          <a:p>
            <a:r>
              <a:rPr lang="nl-NL" dirty="0"/>
              <a:t>Soorten lidmaatschap					12</a:t>
            </a:r>
          </a:p>
          <a:p>
            <a:r>
              <a:rPr lang="nl-NL" dirty="0"/>
              <a:t>Leden beheer							13</a:t>
            </a:r>
          </a:p>
          <a:p>
            <a:r>
              <a:rPr lang="nl-NL" dirty="0"/>
              <a:t>Wijzigen 				 				14</a:t>
            </a:r>
          </a:p>
          <a:p>
            <a:r>
              <a:rPr lang="nl-NL" dirty="0"/>
              <a:t>Nieuw lid								15</a:t>
            </a:r>
          </a:p>
          <a:p>
            <a:r>
              <a:rPr lang="nl-NL" dirty="0"/>
              <a:t>										</a:t>
            </a:r>
          </a:p>
          <a:p>
            <a:r>
              <a:rPr lang="nl-NL" dirty="0"/>
              <a:t>										Pag.</a:t>
            </a:r>
          </a:p>
          <a:p>
            <a:r>
              <a:rPr lang="nl-NL" dirty="0"/>
              <a:t>Afmelden lid							16</a:t>
            </a:r>
          </a:p>
          <a:p>
            <a:r>
              <a:rPr lang="nl-NL" dirty="0"/>
              <a:t>Bestuurders, functionarissen en WBTR		17</a:t>
            </a:r>
          </a:p>
          <a:p>
            <a:r>
              <a:rPr lang="nl-NL" dirty="0"/>
              <a:t>Wijzigen gegevens vereniging			18</a:t>
            </a:r>
          </a:p>
          <a:p>
            <a:r>
              <a:rPr lang="nl-NL" dirty="0"/>
              <a:t>Factuur 									19</a:t>
            </a:r>
          </a:p>
          <a:p>
            <a:r>
              <a:rPr lang="nl-NL" dirty="0"/>
              <a:t>Opvragen ledenlijsten e.d.				20-22</a:t>
            </a:r>
          </a:p>
          <a:p>
            <a:r>
              <a:rPr lang="nl-NL" dirty="0"/>
              <a:t>Controleren </a:t>
            </a:r>
            <a:r>
              <a:rPr lang="nl-NL" dirty="0" err="1"/>
              <a:t>Bestuursleden+lokaal</a:t>
            </a:r>
            <a:r>
              <a:rPr lang="nl-NL" dirty="0"/>
              <a:t>		23-24</a:t>
            </a:r>
          </a:p>
          <a:p>
            <a:r>
              <a:rPr lang="nl-NL" dirty="0"/>
              <a:t>Mutaties laten doen door </a:t>
            </a:r>
            <a:r>
              <a:rPr lang="nl-NL" dirty="0" err="1"/>
              <a:t>secr.District</a:t>
            </a:r>
            <a:r>
              <a:rPr lang="nl-NL" dirty="0"/>
              <a:t>	23</a:t>
            </a:r>
          </a:p>
          <a:p>
            <a:r>
              <a:rPr lang="nl-NL" dirty="0"/>
              <a:t>Overige lijsten							25-27</a:t>
            </a:r>
          </a:p>
          <a:p>
            <a:r>
              <a:rPr lang="nl-NL" dirty="0"/>
              <a:t>Mailen									28</a:t>
            </a:r>
          </a:p>
          <a:p>
            <a:r>
              <a:rPr lang="nl-NL" dirty="0"/>
              <a:t>Toekomstige mogelijkheden				29</a:t>
            </a:r>
          </a:p>
        </p:txBody>
      </p:sp>
    </p:spTree>
    <p:extLst>
      <p:ext uri="{BB962C8B-B14F-4D97-AF65-F5344CB8AC3E}">
        <p14:creationId xmlns:p14="http://schemas.microsoft.com/office/powerpoint/2010/main" val="3552782694"/>
      </p:ext>
    </p:extLst>
  </p:cSld>
  <p:clrMapOvr>
    <a:masterClrMapping/>
  </p:clrMapOvr>
  <mc:AlternateContent xmlns:mc="http://schemas.openxmlformats.org/markup-compatibility/2006" xmlns:p14="http://schemas.microsoft.com/office/powerpoint/2010/main">
    <mc:Choice Requires="p14">
      <p:transition spd="slow" p14:dur="2000" advTm="5311"/>
    </mc:Choice>
    <mc:Fallback xmlns="">
      <p:transition spd="slow" advTm="531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sp>
        <p:nvSpPr>
          <p:cNvPr id="3" name="Rechthoek 2">
            <a:extLst>
              <a:ext uri="{FF2B5EF4-FFF2-40B4-BE49-F238E27FC236}">
                <a16:creationId xmlns:a16="http://schemas.microsoft.com/office/drawing/2014/main" id="{C275F691-05DD-4F8F-9F7C-9614DA181BF9}"/>
              </a:ext>
            </a:extLst>
          </p:cNvPr>
          <p:cNvSpPr/>
          <p:nvPr/>
        </p:nvSpPr>
        <p:spPr>
          <a:xfrm>
            <a:off x="2133600" y="1521936"/>
            <a:ext cx="6776720" cy="3693319"/>
          </a:xfrm>
          <a:prstGeom prst="rect">
            <a:avLst/>
          </a:prstGeom>
        </p:spPr>
        <p:txBody>
          <a:bodyPr wrap="square">
            <a:spAutoFit/>
          </a:bodyPr>
          <a:lstStyle/>
          <a:p>
            <a:r>
              <a:rPr lang="nl-NL" dirty="0"/>
              <a:t>Indien u vragen /opmerkingen/suggesties heeft over de programmatuur of de te kiezen rapportages. </a:t>
            </a:r>
          </a:p>
          <a:p>
            <a:r>
              <a:rPr lang="nl-NL" dirty="0"/>
              <a:t>Geeft u dan aan:</a:t>
            </a:r>
          </a:p>
          <a:p>
            <a:r>
              <a:rPr lang="nl-NL" dirty="0"/>
              <a:t>- Wie (naam) of welk ‘bondsnummer’ (van uzelf of de organisatie die u vertegenwoordigt) de vraag stelt/ suggestie doet/ opmerking maakt.</a:t>
            </a:r>
          </a:p>
          <a:p>
            <a:r>
              <a:rPr lang="nl-NL" dirty="0"/>
              <a:t>- Bij welk menu of ‘</a:t>
            </a:r>
            <a:r>
              <a:rPr lang="nl-NL" dirty="0" err="1"/>
              <a:t>kruimelpad</a:t>
            </a:r>
            <a:r>
              <a:rPr lang="nl-NL" dirty="0"/>
              <a:t>’ de vraag bij u op kwam.</a:t>
            </a:r>
          </a:p>
          <a:p>
            <a:r>
              <a:rPr lang="nl-NL" dirty="0"/>
              <a:t>- Wat er precies ‘mis’ ging  (vraag)</a:t>
            </a:r>
          </a:p>
          <a:p>
            <a:r>
              <a:rPr lang="nl-NL" dirty="0"/>
              <a:t>- Welke opmerking u heeft</a:t>
            </a:r>
          </a:p>
          <a:p>
            <a:r>
              <a:rPr lang="nl-NL" dirty="0"/>
              <a:t>- Welke </a:t>
            </a:r>
            <a:r>
              <a:rPr lang="nl-NL"/>
              <a:t>suggestie u doet</a:t>
            </a:r>
            <a:endParaRPr lang="nl-NL" dirty="0"/>
          </a:p>
          <a:p>
            <a:endParaRPr lang="nl-NL" dirty="0"/>
          </a:p>
          <a:p>
            <a:r>
              <a:rPr lang="nl-NL" dirty="0"/>
              <a:t>Wij zullen dan kijken of er een aanpassing gedaan kan worden als meerdere mensen/ organisaties hierom vragen.</a:t>
            </a:r>
          </a:p>
        </p:txBody>
      </p:sp>
    </p:spTree>
    <p:extLst>
      <p:ext uri="{BB962C8B-B14F-4D97-AF65-F5344CB8AC3E}">
        <p14:creationId xmlns:p14="http://schemas.microsoft.com/office/powerpoint/2010/main" val="937184361"/>
      </p:ext>
    </p:extLst>
  </p:cSld>
  <p:clrMapOvr>
    <a:masterClrMapping/>
  </p:clrMapOvr>
  <mc:AlternateContent xmlns:mc="http://schemas.openxmlformats.org/markup-compatibility/2006" xmlns:p14="http://schemas.microsoft.com/office/powerpoint/2010/main">
    <mc:Choice Requires="p14">
      <p:transition spd="slow" p14:dur="2000" advTm="20112"/>
    </mc:Choice>
    <mc:Fallback xmlns="">
      <p:transition spd="slow" advTm="2011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26C4F32-4AF8-4E9C-9374-4542E807475A}"/>
              </a:ext>
            </a:extLst>
          </p:cNvPr>
          <p:cNvSpPr txBox="1"/>
          <p:nvPr/>
        </p:nvSpPr>
        <p:spPr>
          <a:xfrm>
            <a:off x="1828801" y="1851949"/>
            <a:ext cx="6701742" cy="3108543"/>
          </a:xfrm>
          <a:prstGeom prst="rect">
            <a:avLst/>
          </a:prstGeom>
          <a:noFill/>
        </p:spPr>
        <p:txBody>
          <a:bodyPr wrap="square" rtlCol="0">
            <a:spAutoFit/>
          </a:bodyPr>
          <a:lstStyle/>
          <a:p>
            <a:r>
              <a:rPr lang="nl-NL" sz="2800" dirty="0"/>
              <a:t>Heeft u na het zien/lezen van deze handleiding alsnog vragen en/of opmerkingen over de ledenadministratie dan kunt u uiteraard contact opnemen met het bondsbureau via mail: </a:t>
            </a:r>
            <a:r>
              <a:rPr lang="nl-NL" sz="2800" dirty="0">
                <a:hlinkClick r:id="rId3">
                  <a:extLst>
                    <a:ext uri="{A12FA001-AC4F-418D-AE19-62706E023703}">
                      <ahyp:hlinkClr xmlns:ahyp="http://schemas.microsoft.com/office/drawing/2018/hyperlinkcolor" val="tx"/>
                    </a:ext>
                  </a:extLst>
                </a:hlinkClick>
              </a:rPr>
              <a:t>la@knbb.nl</a:t>
            </a:r>
            <a:endParaRPr lang="nl-NL" sz="2800" dirty="0"/>
          </a:p>
          <a:p>
            <a:r>
              <a:rPr lang="nl-NL" sz="2800" dirty="0"/>
              <a:t>of telefonisch 030-6008401</a:t>
            </a:r>
          </a:p>
        </p:txBody>
      </p:sp>
      <p:pic>
        <p:nvPicPr>
          <p:cNvPr id="3" name="Afbeelding 2">
            <a:extLst>
              <a:ext uri="{FF2B5EF4-FFF2-40B4-BE49-F238E27FC236}">
                <a16:creationId xmlns:a16="http://schemas.microsoft.com/office/drawing/2014/main" id="{86F12424-CA45-4BDC-8D53-B266A828BACE}"/>
              </a:ext>
            </a:extLst>
          </p:cNvPr>
          <p:cNvPicPr>
            <a:picLocks noChangeAspect="1"/>
          </p:cNvPicPr>
          <p:nvPr/>
        </p:nvPicPr>
        <p:blipFill>
          <a:blip r:embed="rId4"/>
          <a:stretch>
            <a:fillRect/>
          </a:stretch>
        </p:blipFill>
        <p:spPr>
          <a:xfrm>
            <a:off x="10490538" y="155422"/>
            <a:ext cx="548688" cy="603556"/>
          </a:xfrm>
          <a:prstGeom prst="rect">
            <a:avLst/>
          </a:prstGeom>
        </p:spPr>
      </p:pic>
    </p:spTree>
    <p:extLst>
      <p:ext uri="{BB962C8B-B14F-4D97-AF65-F5344CB8AC3E}">
        <p14:creationId xmlns:p14="http://schemas.microsoft.com/office/powerpoint/2010/main" val="2455375259"/>
      </p:ext>
    </p:extLst>
  </p:cSld>
  <p:clrMapOvr>
    <a:masterClrMapping/>
  </p:clrMapOvr>
  <mc:AlternateContent xmlns:mc="http://schemas.openxmlformats.org/markup-compatibility/2006" xmlns:p14="http://schemas.microsoft.com/office/powerpoint/2010/main">
    <mc:Choice Requires="p14">
      <p:transition spd="slow" p14:dur="2000" advTm="10863"/>
    </mc:Choice>
    <mc:Fallback xmlns="">
      <p:transition spd="slow" advTm="10863"/>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C9DB69E-C1F1-44E7-8E39-C1DE80035A36}"/>
              </a:ext>
            </a:extLst>
          </p:cNvPr>
          <p:cNvSpPr/>
          <p:nvPr/>
        </p:nvSpPr>
        <p:spPr>
          <a:xfrm>
            <a:off x="441960" y="982980"/>
            <a:ext cx="10888915" cy="6740307"/>
          </a:xfrm>
          <a:prstGeom prst="rect">
            <a:avLst/>
          </a:prstGeom>
          <a:noFill/>
        </p:spPr>
        <p:txBody>
          <a:bodyPr wrap="square" lIns="91440" tIns="45720" rIns="91440" bIns="45720">
            <a:spAutoFit/>
          </a:bodyPr>
          <a:lstStyle/>
          <a:p>
            <a:pPr algn="ctr"/>
            <a:endParaRPr lang="nl-NL" sz="4800" b="0" cap="none" spc="0" dirty="0">
              <a:ln w="0"/>
              <a:solidFill>
                <a:schemeClr val="tx1"/>
              </a:solidFill>
              <a:effectLst>
                <a:outerShdw blurRad="38100" dist="19050" dir="2700000" algn="tl" rotWithShape="0">
                  <a:schemeClr val="dk1">
                    <a:alpha val="40000"/>
                  </a:schemeClr>
                </a:outerShdw>
              </a:effectLst>
            </a:endParaRPr>
          </a:p>
          <a:p>
            <a:pPr algn="ctr"/>
            <a:r>
              <a:rPr lang="nl-NL" sz="4800" dirty="0">
                <a:ln w="0"/>
                <a:effectLst>
                  <a:outerShdw blurRad="38100" dist="19050" dir="2700000" algn="tl" rotWithShape="0">
                    <a:schemeClr val="dk1">
                      <a:alpha val="40000"/>
                    </a:schemeClr>
                  </a:outerShdw>
                </a:effectLst>
              </a:rPr>
              <a:t>Namens het personeel en bestuur KNBB</a:t>
            </a:r>
          </a:p>
          <a:p>
            <a:pPr algn="ctr"/>
            <a:endParaRPr lang="nl-NL" sz="4800" dirty="0">
              <a:ln w="0"/>
              <a:effectLst>
                <a:outerShdw blurRad="38100" dist="19050" dir="2700000" algn="tl" rotWithShape="0">
                  <a:schemeClr val="dk1">
                    <a:alpha val="40000"/>
                  </a:schemeClr>
                </a:outerShdw>
              </a:effectLst>
            </a:endParaRPr>
          </a:p>
          <a:p>
            <a:pPr algn="ctr"/>
            <a:r>
              <a:rPr lang="nl-NL" sz="4800" b="0" cap="none" spc="0" dirty="0">
                <a:ln w="0"/>
                <a:solidFill>
                  <a:schemeClr val="tx1"/>
                </a:solidFill>
                <a:effectLst>
                  <a:outerShdw blurRad="38100" dist="19050" dir="2700000" algn="tl" rotWithShape="0">
                    <a:schemeClr val="dk1">
                      <a:alpha val="40000"/>
                    </a:schemeClr>
                  </a:outerShdw>
                </a:effectLst>
              </a:rPr>
              <a:t>Wensen </a:t>
            </a:r>
            <a:r>
              <a:rPr lang="nl-NL" sz="4800" dirty="0">
                <a:ln w="0"/>
                <a:effectLst>
                  <a:outerShdw blurRad="38100" dist="19050" dir="2700000" algn="tl" rotWithShape="0">
                    <a:schemeClr val="dk1">
                      <a:alpha val="40000"/>
                    </a:schemeClr>
                  </a:outerShdw>
                </a:effectLst>
              </a:rPr>
              <a:t>wij </a:t>
            </a:r>
            <a:r>
              <a:rPr lang="nl-NL" sz="4800" b="0" cap="none" spc="0" dirty="0">
                <a:ln w="0"/>
                <a:solidFill>
                  <a:schemeClr val="tx1"/>
                </a:solidFill>
                <a:effectLst>
                  <a:outerShdw blurRad="38100" dist="19050" dir="2700000" algn="tl" rotWithShape="0">
                    <a:schemeClr val="dk1">
                      <a:alpha val="40000"/>
                    </a:schemeClr>
                  </a:outerShdw>
                </a:effectLst>
              </a:rPr>
              <a:t>u veel biljartplezier </a:t>
            </a:r>
          </a:p>
          <a:p>
            <a:pPr algn="ctr"/>
            <a:r>
              <a:rPr lang="nl-NL" sz="4800" b="0" cap="none" spc="0" dirty="0">
                <a:ln w="0"/>
                <a:solidFill>
                  <a:schemeClr val="tx1"/>
                </a:solidFill>
                <a:effectLst>
                  <a:outerShdw blurRad="38100" dist="19050" dir="2700000" algn="tl" rotWithShape="0">
                    <a:schemeClr val="dk1">
                      <a:alpha val="40000"/>
                    </a:schemeClr>
                  </a:outerShdw>
                </a:effectLst>
              </a:rPr>
              <a:t>en succes bij het gebruik van deze nieuwe </a:t>
            </a:r>
            <a:r>
              <a:rPr lang="nl-NL" sz="4800" dirty="0">
                <a:ln w="0"/>
                <a:effectLst>
                  <a:outerShdw blurRad="38100" dist="19050" dir="2700000" algn="tl" rotWithShape="0">
                    <a:schemeClr val="dk1">
                      <a:alpha val="40000"/>
                    </a:schemeClr>
                  </a:outerShdw>
                </a:effectLst>
              </a:rPr>
              <a:t>mogelijkheden.</a:t>
            </a:r>
          </a:p>
          <a:p>
            <a:pPr algn="ctr"/>
            <a:endParaRPr lang="nl-NL" sz="4800" b="0" cap="none" spc="0" dirty="0">
              <a:ln w="0"/>
              <a:solidFill>
                <a:schemeClr val="tx1"/>
              </a:solidFill>
              <a:effectLst>
                <a:outerShdw blurRad="38100" dist="19050" dir="2700000" algn="tl" rotWithShape="0">
                  <a:schemeClr val="dk1">
                    <a:alpha val="40000"/>
                  </a:schemeClr>
                </a:outerShdw>
              </a:effectLst>
            </a:endParaRPr>
          </a:p>
          <a:p>
            <a:pPr algn="ctr"/>
            <a:r>
              <a:rPr lang="nl-NL" sz="4800" b="0" cap="none" spc="0" dirty="0">
                <a:ln w="0"/>
                <a:solidFill>
                  <a:schemeClr val="tx1"/>
                </a:solidFill>
                <a:effectLst>
                  <a:outerShdw blurRad="38100" dist="19050" dir="2700000" algn="tl" rotWithShape="0">
                    <a:schemeClr val="dk1">
                      <a:alpha val="40000"/>
                    </a:schemeClr>
                  </a:outerShdw>
                </a:effectLst>
              </a:rPr>
              <a:t> </a:t>
            </a:r>
          </a:p>
        </p:txBody>
      </p:sp>
      <p:pic>
        <p:nvPicPr>
          <p:cNvPr id="3" name="Afbeelding 2">
            <a:extLst>
              <a:ext uri="{FF2B5EF4-FFF2-40B4-BE49-F238E27FC236}">
                <a16:creationId xmlns:a16="http://schemas.microsoft.com/office/drawing/2014/main" id="{19B691B2-57C2-4047-9466-12D1B3E77A8A}"/>
              </a:ext>
            </a:extLst>
          </p:cNvPr>
          <p:cNvPicPr>
            <a:picLocks noChangeAspect="1"/>
          </p:cNvPicPr>
          <p:nvPr/>
        </p:nvPicPr>
        <p:blipFill>
          <a:blip r:embed="rId3"/>
          <a:stretch>
            <a:fillRect/>
          </a:stretch>
        </p:blipFill>
        <p:spPr>
          <a:xfrm>
            <a:off x="10490538" y="190257"/>
            <a:ext cx="548688" cy="603556"/>
          </a:xfrm>
          <a:prstGeom prst="rect">
            <a:avLst/>
          </a:prstGeom>
        </p:spPr>
      </p:pic>
    </p:spTree>
    <p:extLst>
      <p:ext uri="{BB962C8B-B14F-4D97-AF65-F5344CB8AC3E}">
        <p14:creationId xmlns:p14="http://schemas.microsoft.com/office/powerpoint/2010/main" val="262905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C236703-4B3C-4449-BF7D-D34D9A432861}"/>
              </a:ext>
            </a:extLst>
          </p:cNvPr>
          <p:cNvSpPr txBox="1"/>
          <p:nvPr/>
        </p:nvSpPr>
        <p:spPr>
          <a:xfrm>
            <a:off x="1097280" y="1114697"/>
            <a:ext cx="7132319" cy="4832092"/>
          </a:xfrm>
          <a:prstGeom prst="rect">
            <a:avLst/>
          </a:prstGeom>
          <a:noFill/>
        </p:spPr>
        <p:txBody>
          <a:bodyPr wrap="square" rtlCol="0">
            <a:spAutoFit/>
          </a:bodyPr>
          <a:lstStyle/>
          <a:p>
            <a:r>
              <a:rPr lang="nl-NL" sz="2400" dirty="0"/>
              <a:t>Handleiding voor ledenadministrateurs en secretarissen</a:t>
            </a:r>
          </a:p>
          <a:p>
            <a:endParaRPr lang="nl-NL" sz="2000" dirty="0"/>
          </a:p>
          <a:p>
            <a:r>
              <a:rPr lang="nl-NL" sz="2000" dirty="0"/>
              <a:t>De schermen die getoond zijn in deze handleiding kunnen afwijken van de ‘live’ omgeving. </a:t>
            </a:r>
          </a:p>
          <a:p>
            <a:endParaRPr lang="nl-NL" sz="2000" dirty="0"/>
          </a:p>
          <a:p>
            <a:r>
              <a:rPr lang="nl-NL" sz="2000" dirty="0"/>
              <a:t>Het systeem zal in de loop van de tijd meer mogelijkheden krijgen. In eerste instantie zult u derhalve mogelijk minder zien dan in deze handleiding opgenomen is. Op de laatste pagina zal te lezen zijn wat in de toekomst mogelijk wordt.</a:t>
            </a:r>
          </a:p>
          <a:p>
            <a:endParaRPr lang="nl-NL" sz="2000" dirty="0"/>
          </a:p>
          <a:p>
            <a:endParaRPr lang="nl-NL" sz="2000" dirty="0"/>
          </a:p>
          <a:p>
            <a:r>
              <a:rPr lang="nl-NL" sz="2000" dirty="0">
                <a:solidFill>
                  <a:schemeClr val="bg1"/>
                </a:solidFill>
              </a:rPr>
              <a:t>Alle gegevens in deze handleiding zijn geanonimiseerd conform AVG regels.</a:t>
            </a:r>
          </a:p>
        </p:txBody>
      </p:sp>
      <p:pic>
        <p:nvPicPr>
          <p:cNvPr id="3" name="Afbeelding 2">
            <a:extLst>
              <a:ext uri="{FF2B5EF4-FFF2-40B4-BE49-F238E27FC236}">
                <a16:creationId xmlns:a16="http://schemas.microsoft.com/office/drawing/2014/main" id="{8EF6B829-A716-420A-B4AB-0ADCF81BD8E9}"/>
              </a:ext>
            </a:extLst>
          </p:cNvPr>
          <p:cNvPicPr>
            <a:picLocks noChangeAspect="1"/>
          </p:cNvPicPr>
          <p:nvPr/>
        </p:nvPicPr>
        <p:blipFill>
          <a:blip r:embed="rId3"/>
          <a:stretch>
            <a:fillRect/>
          </a:stretch>
        </p:blipFill>
        <p:spPr>
          <a:xfrm>
            <a:off x="10505906" y="155423"/>
            <a:ext cx="548688" cy="603556"/>
          </a:xfrm>
          <a:prstGeom prst="rect">
            <a:avLst/>
          </a:prstGeom>
        </p:spPr>
      </p:pic>
    </p:spTree>
    <p:extLst>
      <p:ext uri="{BB962C8B-B14F-4D97-AF65-F5344CB8AC3E}">
        <p14:creationId xmlns:p14="http://schemas.microsoft.com/office/powerpoint/2010/main" val="1243242452"/>
      </p:ext>
    </p:extLst>
  </p:cSld>
  <p:clrMapOvr>
    <a:masterClrMapping/>
  </p:clrMapOvr>
  <mc:AlternateContent xmlns:mc="http://schemas.openxmlformats.org/markup-compatibility/2006" xmlns:p14="http://schemas.microsoft.com/office/powerpoint/2010/main">
    <mc:Choice Requires="p14">
      <p:transition spd="slow" p14:dur="2000" advTm="11778"/>
    </mc:Choice>
    <mc:Fallback xmlns="">
      <p:transition spd="slow" advTm="1177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F7A9CAC-226A-465D-BD3F-751E9DCCB4D4}"/>
              </a:ext>
            </a:extLst>
          </p:cNvPr>
          <p:cNvSpPr txBox="1"/>
          <p:nvPr/>
        </p:nvSpPr>
        <p:spPr>
          <a:xfrm>
            <a:off x="1050594" y="1674674"/>
            <a:ext cx="8649666" cy="3139321"/>
          </a:xfrm>
          <a:prstGeom prst="rect">
            <a:avLst/>
          </a:prstGeom>
          <a:noFill/>
        </p:spPr>
        <p:txBody>
          <a:bodyPr wrap="square" rtlCol="0">
            <a:spAutoFit/>
          </a:bodyPr>
          <a:lstStyle/>
          <a:p>
            <a:r>
              <a:rPr lang="nl-NL" dirty="0"/>
              <a:t>Bent u districts- of verenigingsbestuurder dan verzoeken wij u altijd de </a:t>
            </a:r>
          </a:p>
          <a:p>
            <a:r>
              <a:rPr lang="nl-NL" dirty="0"/>
              <a:t>AVG-regels in acht te nemen. </a:t>
            </a:r>
          </a:p>
          <a:p>
            <a:endParaRPr lang="nl-NL" dirty="0"/>
          </a:p>
          <a:p>
            <a:r>
              <a:rPr lang="nl-NL" dirty="0"/>
              <a:t>U mag immers alle gegevens inzien die binnen uw bevoegdheid vallen.</a:t>
            </a:r>
          </a:p>
          <a:p>
            <a:endParaRPr lang="nl-NL" dirty="0"/>
          </a:p>
          <a:p>
            <a:r>
              <a:rPr lang="nl-NL" dirty="0"/>
              <a:t>U mag een export maken maar deze niet zo maar delen.</a:t>
            </a:r>
          </a:p>
          <a:p>
            <a:endParaRPr lang="nl-NL" dirty="0"/>
          </a:p>
          <a:p>
            <a:r>
              <a:rPr lang="nl-NL" dirty="0"/>
              <a:t>Voor informatie hierover kunt u onze website raadplegen</a:t>
            </a:r>
          </a:p>
          <a:p>
            <a:r>
              <a:rPr lang="nl-NL" dirty="0">
                <a:hlinkClick r:id="rId3"/>
              </a:rPr>
              <a:t>www.knbb.nl</a:t>
            </a:r>
            <a:r>
              <a:rPr lang="nl-NL" dirty="0"/>
              <a:t> / verenigingen / AVG </a:t>
            </a:r>
          </a:p>
          <a:p>
            <a:r>
              <a:rPr lang="nl-NL" dirty="0"/>
              <a:t>Daar vindt u tevens informatie over bestuursaansprakelijkheid, de WBTR en eventuele mogelijkheden om u hiervoor te verzekeren.</a:t>
            </a:r>
          </a:p>
        </p:txBody>
      </p:sp>
      <p:pic>
        <p:nvPicPr>
          <p:cNvPr id="3" name="Afbeelding 2">
            <a:extLst>
              <a:ext uri="{FF2B5EF4-FFF2-40B4-BE49-F238E27FC236}">
                <a16:creationId xmlns:a16="http://schemas.microsoft.com/office/drawing/2014/main" id="{B37D82E1-C896-403E-85F6-4E92E6893C6E}"/>
              </a:ext>
            </a:extLst>
          </p:cNvPr>
          <p:cNvPicPr>
            <a:picLocks noChangeAspect="1"/>
          </p:cNvPicPr>
          <p:nvPr/>
        </p:nvPicPr>
        <p:blipFill>
          <a:blip r:embed="rId4"/>
          <a:stretch>
            <a:fillRect/>
          </a:stretch>
        </p:blipFill>
        <p:spPr>
          <a:xfrm>
            <a:off x="10490538" y="155422"/>
            <a:ext cx="548688" cy="603556"/>
          </a:xfrm>
          <a:prstGeom prst="rect">
            <a:avLst/>
          </a:prstGeom>
        </p:spPr>
      </p:pic>
    </p:spTree>
    <p:extLst>
      <p:ext uri="{BB962C8B-B14F-4D97-AF65-F5344CB8AC3E}">
        <p14:creationId xmlns:p14="http://schemas.microsoft.com/office/powerpoint/2010/main" val="3272192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E3CF923-83C1-4783-812A-9F728FDFC5C3}"/>
              </a:ext>
            </a:extLst>
          </p:cNvPr>
          <p:cNvPicPr>
            <a:picLocks noChangeAspect="1"/>
          </p:cNvPicPr>
          <p:nvPr/>
        </p:nvPicPr>
        <p:blipFill>
          <a:blip r:embed="rId4"/>
          <a:stretch>
            <a:fillRect/>
          </a:stretch>
        </p:blipFill>
        <p:spPr>
          <a:xfrm>
            <a:off x="165463" y="1266020"/>
            <a:ext cx="11861074" cy="4700959"/>
          </a:xfrm>
          <a:prstGeom prst="rect">
            <a:avLst/>
          </a:prstGeom>
        </p:spPr>
        <p:style>
          <a:lnRef idx="2">
            <a:schemeClr val="accent5"/>
          </a:lnRef>
          <a:fillRef idx="1">
            <a:schemeClr val="lt1"/>
          </a:fillRef>
          <a:effectRef idx="0">
            <a:schemeClr val="accent5"/>
          </a:effectRef>
          <a:fontRef idx="minor">
            <a:schemeClr val="dk1"/>
          </a:fontRef>
        </p:style>
      </p:pic>
      <p:pic>
        <p:nvPicPr>
          <p:cNvPr id="3" name="Afbeelding 2">
            <a:extLst>
              <a:ext uri="{FF2B5EF4-FFF2-40B4-BE49-F238E27FC236}">
                <a16:creationId xmlns:a16="http://schemas.microsoft.com/office/drawing/2014/main" id="{68B4709C-F44E-4FDC-9D45-3703BCE8B54D}"/>
              </a:ext>
            </a:extLst>
          </p:cNvPr>
          <p:cNvPicPr>
            <a:picLocks noChangeAspect="1"/>
          </p:cNvPicPr>
          <p:nvPr/>
        </p:nvPicPr>
        <p:blipFill>
          <a:blip r:embed="rId5"/>
          <a:stretch>
            <a:fillRect/>
          </a:stretch>
        </p:blipFill>
        <p:spPr>
          <a:xfrm>
            <a:off x="10490538" y="155422"/>
            <a:ext cx="548688" cy="603556"/>
          </a:xfrm>
          <a:prstGeom prst="rect">
            <a:avLst/>
          </a:prstGeom>
        </p:spPr>
      </p:pic>
      <p:sp>
        <p:nvSpPr>
          <p:cNvPr id="4" name="Rechthoek 3">
            <a:extLst>
              <a:ext uri="{FF2B5EF4-FFF2-40B4-BE49-F238E27FC236}">
                <a16:creationId xmlns:a16="http://schemas.microsoft.com/office/drawing/2014/main" id="{C486B488-CD0C-4F67-99FD-79E081D99582}"/>
              </a:ext>
            </a:extLst>
          </p:cNvPr>
          <p:cNvSpPr/>
          <p:nvPr/>
        </p:nvSpPr>
        <p:spPr>
          <a:xfrm>
            <a:off x="5582193" y="4047987"/>
            <a:ext cx="2185853" cy="246221"/>
          </a:xfrm>
          <a:prstGeom prst="rect">
            <a:avLst/>
          </a:prstGeom>
          <a:noFill/>
        </p:spPr>
        <p:txBody>
          <a:bodyPr wrap="square" lIns="91440" tIns="45720" rIns="91440" bIns="45720">
            <a:spAutoFit/>
          </a:bodyPr>
          <a:lstStyle/>
          <a:p>
            <a:r>
              <a:rPr lang="nl-NL" sz="1000" dirty="0">
                <a:ln w="0"/>
                <a:solidFill>
                  <a:schemeClr val="accent1"/>
                </a:solidFill>
                <a:effectLst>
                  <a:outerShdw blurRad="38100" dist="25400" dir="5400000" algn="ctr" rotWithShape="0">
                    <a:srgbClr val="6E747A">
                      <a:alpha val="43000"/>
                    </a:srgbClr>
                  </a:outerShdw>
                </a:effectLst>
              </a:rPr>
              <a:t>Vul uw bondsnummer in</a:t>
            </a:r>
          </a:p>
        </p:txBody>
      </p:sp>
      <p:sp>
        <p:nvSpPr>
          <p:cNvPr id="5" name="Rechthoek 4">
            <a:extLst>
              <a:ext uri="{FF2B5EF4-FFF2-40B4-BE49-F238E27FC236}">
                <a16:creationId xmlns:a16="http://schemas.microsoft.com/office/drawing/2014/main" id="{5450EB8B-16D1-4671-8ACF-9E86495D2F06}"/>
              </a:ext>
            </a:extLst>
          </p:cNvPr>
          <p:cNvSpPr/>
          <p:nvPr/>
        </p:nvSpPr>
        <p:spPr>
          <a:xfrm>
            <a:off x="5582192" y="4399503"/>
            <a:ext cx="2185854" cy="246221"/>
          </a:xfrm>
          <a:prstGeom prst="rect">
            <a:avLst/>
          </a:prstGeom>
          <a:noFill/>
        </p:spPr>
        <p:txBody>
          <a:bodyPr wrap="square" lIns="91440" tIns="45720" rIns="91440" bIns="45720">
            <a:spAutoFit/>
          </a:bodyPr>
          <a:lstStyle/>
          <a:p>
            <a:r>
              <a:rPr lang="nl-NL" sz="1000" dirty="0">
                <a:ln w="0"/>
                <a:solidFill>
                  <a:schemeClr val="accent1"/>
                </a:solidFill>
                <a:effectLst>
                  <a:outerShdw blurRad="38100" dist="25400" dir="5400000" algn="ctr" rotWithShape="0">
                    <a:srgbClr val="6E747A">
                      <a:alpha val="43000"/>
                    </a:srgbClr>
                  </a:outerShdw>
                </a:effectLst>
              </a:rPr>
              <a:t>Vul uw wachtwoord in</a:t>
            </a:r>
          </a:p>
        </p:txBody>
      </p:sp>
      <p:sp>
        <p:nvSpPr>
          <p:cNvPr id="6" name="Pijl: rechts 5">
            <a:extLst>
              <a:ext uri="{FF2B5EF4-FFF2-40B4-BE49-F238E27FC236}">
                <a16:creationId xmlns:a16="http://schemas.microsoft.com/office/drawing/2014/main" id="{2C4F3C0B-0CF4-405C-BDC5-A0E177339218}"/>
              </a:ext>
            </a:extLst>
          </p:cNvPr>
          <p:cNvSpPr/>
          <p:nvPr/>
        </p:nvSpPr>
        <p:spPr>
          <a:xfrm>
            <a:off x="1119049" y="4399503"/>
            <a:ext cx="3274423" cy="1367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700" dirty="0"/>
          </a:p>
        </p:txBody>
      </p:sp>
      <p:sp>
        <p:nvSpPr>
          <p:cNvPr id="7" name="Rechthoek 6">
            <a:extLst>
              <a:ext uri="{FF2B5EF4-FFF2-40B4-BE49-F238E27FC236}">
                <a16:creationId xmlns:a16="http://schemas.microsoft.com/office/drawing/2014/main" id="{9C0B1C92-EB15-4138-98E9-5E8F36D53CB6}"/>
              </a:ext>
            </a:extLst>
          </p:cNvPr>
          <p:cNvSpPr/>
          <p:nvPr/>
        </p:nvSpPr>
        <p:spPr>
          <a:xfrm>
            <a:off x="1027610" y="4797219"/>
            <a:ext cx="3457303" cy="430887"/>
          </a:xfrm>
          <a:prstGeom prst="rect">
            <a:avLst/>
          </a:prstGeom>
          <a:noFill/>
        </p:spPr>
        <p:txBody>
          <a:bodyPr wrap="square" lIns="91440" tIns="45720" rIns="91440" bIns="45720">
            <a:spAutoFit/>
          </a:bodyPr>
          <a:lstStyle/>
          <a:p>
            <a:r>
              <a:rPr lang="nl-NL" sz="1100" b="0" cap="none" spc="0" dirty="0">
                <a:ln w="0"/>
                <a:solidFill>
                  <a:schemeClr val="tx1"/>
                </a:solidFill>
                <a:effectLst>
                  <a:outerShdw blurRad="38100" dist="19050" dir="2700000" algn="tl" rotWithShape="0">
                    <a:schemeClr val="dk1">
                      <a:alpha val="40000"/>
                    </a:schemeClr>
                  </a:outerShdw>
                </a:effectLst>
              </a:rPr>
              <a:t>1</a:t>
            </a:r>
            <a:r>
              <a:rPr lang="nl-NL" sz="1100" b="0" cap="none" spc="0" baseline="30000" dirty="0">
                <a:ln w="0"/>
                <a:solidFill>
                  <a:schemeClr val="tx1"/>
                </a:solidFill>
                <a:effectLst>
                  <a:outerShdw blurRad="38100" dist="19050" dir="2700000" algn="tl" rotWithShape="0">
                    <a:schemeClr val="dk1">
                      <a:alpha val="40000"/>
                    </a:schemeClr>
                  </a:outerShdw>
                </a:effectLst>
              </a:rPr>
              <a:t>e</a:t>
            </a:r>
            <a:r>
              <a:rPr lang="nl-NL" sz="1100" b="0" cap="none" spc="0" dirty="0">
                <a:ln w="0"/>
                <a:solidFill>
                  <a:schemeClr val="tx1"/>
                </a:solidFill>
                <a:effectLst>
                  <a:outerShdw blurRad="38100" dist="19050" dir="2700000" algn="tl" rotWithShape="0">
                    <a:schemeClr val="dk1">
                      <a:alpha val="40000"/>
                    </a:schemeClr>
                  </a:outerShdw>
                </a:effectLst>
              </a:rPr>
              <a:t> keer inloggen of wachtwoord vergeten?</a:t>
            </a:r>
          </a:p>
          <a:p>
            <a:r>
              <a:rPr lang="nl-NL" sz="1100" b="0" cap="none" spc="0" dirty="0">
                <a:ln w="0"/>
                <a:solidFill>
                  <a:schemeClr val="tx1"/>
                </a:solidFill>
                <a:effectLst>
                  <a:outerShdw blurRad="38100" dist="19050" dir="2700000" algn="tl" rotWithShape="0">
                    <a:schemeClr val="dk1">
                      <a:alpha val="40000"/>
                    </a:schemeClr>
                  </a:outerShdw>
                </a:effectLst>
              </a:rPr>
              <a:t>Klik op nieuw wachtwoord aanvragen</a:t>
            </a:r>
          </a:p>
        </p:txBody>
      </p:sp>
      <p:sp>
        <p:nvSpPr>
          <p:cNvPr id="8" name="Tekstvak 7">
            <a:extLst>
              <a:ext uri="{FF2B5EF4-FFF2-40B4-BE49-F238E27FC236}">
                <a16:creationId xmlns:a16="http://schemas.microsoft.com/office/drawing/2014/main" id="{2033E810-093F-4058-BF13-CB9D2FF326E2}"/>
              </a:ext>
            </a:extLst>
          </p:cNvPr>
          <p:cNvSpPr txBox="1"/>
          <p:nvPr/>
        </p:nvSpPr>
        <p:spPr>
          <a:xfrm>
            <a:off x="4484913" y="4047988"/>
            <a:ext cx="1097279" cy="246221"/>
          </a:xfrm>
          <a:prstGeom prst="rect">
            <a:avLst/>
          </a:prstGeom>
          <a:solidFill>
            <a:schemeClr val="tx1"/>
          </a:solidFill>
        </p:spPr>
        <p:txBody>
          <a:bodyPr wrap="square" rtlCol="0">
            <a:spAutoFit/>
          </a:bodyPr>
          <a:lstStyle/>
          <a:p>
            <a:r>
              <a:rPr lang="nl-NL" sz="1000" dirty="0">
                <a:solidFill>
                  <a:schemeClr val="tx1">
                    <a:lumMod val="65000"/>
                  </a:schemeClr>
                </a:solidFill>
              </a:rPr>
              <a:t>Bondsnummer</a:t>
            </a:r>
          </a:p>
        </p:txBody>
      </p:sp>
      <p:sp>
        <p:nvSpPr>
          <p:cNvPr id="9" name="Tekstvak 8">
            <a:extLst>
              <a:ext uri="{FF2B5EF4-FFF2-40B4-BE49-F238E27FC236}">
                <a16:creationId xmlns:a16="http://schemas.microsoft.com/office/drawing/2014/main" id="{1B325057-F397-4E7F-9087-B5685E913D8E}"/>
              </a:ext>
            </a:extLst>
          </p:cNvPr>
          <p:cNvSpPr txBox="1"/>
          <p:nvPr/>
        </p:nvSpPr>
        <p:spPr>
          <a:xfrm>
            <a:off x="883920" y="758978"/>
            <a:ext cx="3712764" cy="523220"/>
          </a:xfrm>
          <a:prstGeom prst="rect">
            <a:avLst/>
          </a:prstGeom>
          <a:noFill/>
        </p:spPr>
        <p:txBody>
          <a:bodyPr wrap="square" rtlCol="0">
            <a:spAutoFit/>
          </a:bodyPr>
          <a:lstStyle/>
          <a:p>
            <a:r>
              <a:rPr lang="nl-NL" sz="2800" dirty="0"/>
              <a:t>Inloggen</a:t>
            </a:r>
          </a:p>
        </p:txBody>
      </p:sp>
    </p:spTree>
    <p:custDataLst>
      <p:tags r:id="rId1"/>
    </p:custDataLst>
    <p:extLst>
      <p:ext uri="{BB962C8B-B14F-4D97-AF65-F5344CB8AC3E}">
        <p14:creationId xmlns:p14="http://schemas.microsoft.com/office/powerpoint/2010/main" val="615334112"/>
      </p:ext>
    </p:extLst>
  </p:cSld>
  <p:clrMapOvr>
    <a:masterClrMapping/>
  </p:clrMapOvr>
  <mc:AlternateContent xmlns:mc="http://schemas.openxmlformats.org/markup-compatibility/2006" xmlns:p14="http://schemas.microsoft.com/office/powerpoint/2010/main">
    <mc:Choice Requires="p14">
      <p:transition spd="slow" p14:dur="2000" advTm="11585"/>
    </mc:Choice>
    <mc:Fallback xmlns="">
      <p:transition spd="slow" advTm="115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E595E1F-8A61-4031-80A0-E883FEAE0582}"/>
              </a:ext>
            </a:extLst>
          </p:cNvPr>
          <p:cNvPicPr>
            <a:picLocks noChangeAspect="1"/>
          </p:cNvPicPr>
          <p:nvPr/>
        </p:nvPicPr>
        <p:blipFill>
          <a:blip r:embed="rId3"/>
          <a:stretch>
            <a:fillRect/>
          </a:stretch>
        </p:blipFill>
        <p:spPr>
          <a:xfrm>
            <a:off x="766354" y="2821295"/>
            <a:ext cx="5745208" cy="3470828"/>
          </a:xfrm>
          <a:prstGeom prst="rect">
            <a:avLst/>
          </a:prstGeom>
        </p:spPr>
      </p:pic>
      <p:sp>
        <p:nvSpPr>
          <p:cNvPr id="4" name="Tekstvak 3">
            <a:extLst>
              <a:ext uri="{FF2B5EF4-FFF2-40B4-BE49-F238E27FC236}">
                <a16:creationId xmlns:a16="http://schemas.microsoft.com/office/drawing/2014/main" id="{D0F536EA-43C5-452F-A198-BD5043CE4A6B}"/>
              </a:ext>
            </a:extLst>
          </p:cNvPr>
          <p:cNvSpPr txBox="1"/>
          <p:nvPr/>
        </p:nvSpPr>
        <p:spPr>
          <a:xfrm>
            <a:off x="766354" y="670561"/>
            <a:ext cx="9335589" cy="2031325"/>
          </a:xfrm>
          <a:prstGeom prst="rect">
            <a:avLst/>
          </a:prstGeom>
          <a:noFill/>
        </p:spPr>
        <p:txBody>
          <a:bodyPr wrap="square" rtlCol="0">
            <a:spAutoFit/>
          </a:bodyPr>
          <a:lstStyle/>
          <a:p>
            <a:r>
              <a:rPr lang="nl-NL" dirty="0"/>
              <a:t>Na uw eerste inlog krijgt u het volgende scherm, u dient hier het aan u toegestuurde (initiële) wachtwoord in te vullen (huidig wachtwoord)</a:t>
            </a:r>
          </a:p>
          <a:p>
            <a:endParaRPr lang="nl-NL" dirty="0"/>
          </a:p>
          <a:p>
            <a:r>
              <a:rPr lang="nl-NL" dirty="0"/>
              <a:t>Daarna vult u het door u gewenste wachtwoord in (twee maal)</a:t>
            </a:r>
          </a:p>
          <a:p>
            <a:endParaRPr lang="nl-NL" dirty="0"/>
          </a:p>
          <a:p>
            <a:r>
              <a:rPr lang="nl-NL" dirty="0"/>
              <a:t>Het nieuwe wachtwoord dient minimaal 6 karakters en minimaal 2 cijfers te bevatten.</a:t>
            </a:r>
          </a:p>
        </p:txBody>
      </p:sp>
      <p:pic>
        <p:nvPicPr>
          <p:cNvPr id="5" name="Afbeelding 4">
            <a:extLst>
              <a:ext uri="{FF2B5EF4-FFF2-40B4-BE49-F238E27FC236}">
                <a16:creationId xmlns:a16="http://schemas.microsoft.com/office/drawing/2014/main" id="{EBEC82E4-2D29-4E6B-A041-5E5B125B8C94}"/>
              </a:ext>
            </a:extLst>
          </p:cNvPr>
          <p:cNvPicPr>
            <a:picLocks noChangeAspect="1"/>
          </p:cNvPicPr>
          <p:nvPr/>
        </p:nvPicPr>
        <p:blipFill>
          <a:blip r:embed="rId4"/>
          <a:stretch>
            <a:fillRect/>
          </a:stretch>
        </p:blipFill>
        <p:spPr>
          <a:xfrm>
            <a:off x="7558341" y="4423954"/>
            <a:ext cx="4024059" cy="692512"/>
          </a:xfrm>
          <a:prstGeom prst="rect">
            <a:avLst/>
          </a:prstGeom>
        </p:spPr>
      </p:pic>
      <p:sp>
        <p:nvSpPr>
          <p:cNvPr id="6" name="Tekstvak 5">
            <a:extLst>
              <a:ext uri="{FF2B5EF4-FFF2-40B4-BE49-F238E27FC236}">
                <a16:creationId xmlns:a16="http://schemas.microsoft.com/office/drawing/2014/main" id="{7F627F89-3176-4B20-BD79-020DF908FB50}"/>
              </a:ext>
            </a:extLst>
          </p:cNvPr>
          <p:cNvSpPr txBox="1"/>
          <p:nvPr/>
        </p:nvSpPr>
        <p:spPr>
          <a:xfrm>
            <a:off x="7489371" y="3640183"/>
            <a:ext cx="3997235" cy="923330"/>
          </a:xfrm>
          <a:prstGeom prst="rect">
            <a:avLst/>
          </a:prstGeom>
          <a:noFill/>
        </p:spPr>
        <p:txBody>
          <a:bodyPr wrap="square" rtlCol="0">
            <a:spAutoFit/>
          </a:bodyPr>
          <a:lstStyle/>
          <a:p>
            <a:r>
              <a:rPr lang="nl-NL" dirty="0"/>
              <a:t>Klik op Bewaren, u ziet daarna onderstaande melding</a:t>
            </a:r>
          </a:p>
          <a:p>
            <a:endParaRPr lang="nl-NL" dirty="0"/>
          </a:p>
        </p:txBody>
      </p:sp>
    </p:spTree>
    <p:extLst>
      <p:ext uri="{BB962C8B-B14F-4D97-AF65-F5344CB8AC3E}">
        <p14:creationId xmlns:p14="http://schemas.microsoft.com/office/powerpoint/2010/main" val="1268562303"/>
      </p:ext>
    </p:extLst>
  </p:cSld>
  <p:clrMapOvr>
    <a:masterClrMapping/>
  </p:clrMapOvr>
  <mc:AlternateContent xmlns:mc="http://schemas.openxmlformats.org/markup-compatibility/2006" xmlns:p14="http://schemas.microsoft.com/office/powerpoint/2010/main">
    <mc:Choice Requires="p14">
      <p:transition spd="slow" p14:dur="2000" advTm="13967"/>
    </mc:Choice>
    <mc:Fallback xmlns="">
      <p:transition spd="slow" advTm="1396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0F5996E-9A17-4E31-91AE-E2EAAF188B20}"/>
              </a:ext>
            </a:extLst>
          </p:cNvPr>
          <p:cNvPicPr>
            <a:picLocks noChangeAspect="1"/>
          </p:cNvPicPr>
          <p:nvPr/>
        </p:nvPicPr>
        <p:blipFill>
          <a:blip r:embed="rId3"/>
          <a:stretch>
            <a:fillRect/>
          </a:stretch>
        </p:blipFill>
        <p:spPr>
          <a:xfrm>
            <a:off x="10490538" y="155422"/>
            <a:ext cx="548688" cy="603556"/>
          </a:xfrm>
          <a:prstGeom prst="rect">
            <a:avLst/>
          </a:prstGeom>
        </p:spPr>
      </p:pic>
      <p:pic>
        <p:nvPicPr>
          <p:cNvPr id="7" name="Afbeelding 6">
            <a:extLst>
              <a:ext uri="{FF2B5EF4-FFF2-40B4-BE49-F238E27FC236}">
                <a16:creationId xmlns:a16="http://schemas.microsoft.com/office/drawing/2014/main" id="{237549F4-FDFD-4978-9591-68FE3735E650}"/>
              </a:ext>
            </a:extLst>
          </p:cNvPr>
          <p:cNvPicPr>
            <a:picLocks noChangeAspect="1"/>
          </p:cNvPicPr>
          <p:nvPr/>
        </p:nvPicPr>
        <p:blipFill>
          <a:blip r:embed="rId4"/>
          <a:stretch>
            <a:fillRect/>
          </a:stretch>
        </p:blipFill>
        <p:spPr>
          <a:xfrm>
            <a:off x="356297" y="0"/>
            <a:ext cx="11356343" cy="6858000"/>
          </a:xfrm>
          <a:prstGeom prst="rect">
            <a:avLst/>
          </a:prstGeom>
        </p:spPr>
      </p:pic>
      <p:sp>
        <p:nvSpPr>
          <p:cNvPr id="5" name="Rechthoek 4">
            <a:extLst>
              <a:ext uri="{FF2B5EF4-FFF2-40B4-BE49-F238E27FC236}">
                <a16:creationId xmlns:a16="http://schemas.microsoft.com/office/drawing/2014/main" id="{99F519D6-CF0C-4C51-AEAC-AB58DACAD8D9}"/>
              </a:ext>
            </a:extLst>
          </p:cNvPr>
          <p:cNvSpPr/>
          <p:nvPr/>
        </p:nvSpPr>
        <p:spPr>
          <a:xfrm>
            <a:off x="5267960" y="2601791"/>
            <a:ext cx="2687320" cy="230832"/>
          </a:xfrm>
          <a:prstGeom prst="rect">
            <a:avLst/>
          </a:prstGeom>
          <a:solidFill>
            <a:schemeClr val="tx1"/>
          </a:solidFill>
        </p:spPr>
        <p:txBody>
          <a:bodyPr wrap="square" lIns="91440" tIns="45720" rIns="91440" bIns="45720">
            <a:spAutoFit/>
          </a:bodyPr>
          <a:lstStyle/>
          <a:p>
            <a:r>
              <a:rPr lang="nl-NL" sz="900" dirty="0">
                <a:ln w="0"/>
                <a:solidFill>
                  <a:schemeClr val="accent1"/>
                </a:solidFill>
                <a:effectLst>
                  <a:outerShdw blurRad="38100" dist="25400" dir="5400000" algn="ctr" rotWithShape="0">
                    <a:srgbClr val="6E747A">
                      <a:alpha val="43000"/>
                    </a:srgbClr>
                  </a:outerShdw>
                </a:effectLst>
              </a:rPr>
              <a:t>Hier komt uw naam te staan</a:t>
            </a:r>
            <a:endParaRPr lang="nl-NL" sz="900" b="0" cap="none" spc="0" dirty="0">
              <a:ln w="0"/>
              <a:solidFill>
                <a:schemeClr val="accent1"/>
              </a:solidFill>
              <a:effectLst>
                <a:outerShdw blurRad="38100" dist="25400" dir="5400000" algn="ctr" rotWithShape="0">
                  <a:srgbClr val="6E747A">
                    <a:alpha val="43000"/>
                  </a:srgbClr>
                </a:outerShdw>
              </a:effectLst>
            </a:endParaRPr>
          </a:p>
        </p:txBody>
      </p:sp>
      <p:sp>
        <p:nvSpPr>
          <p:cNvPr id="8" name="Pijl: rechts 7">
            <a:extLst>
              <a:ext uri="{FF2B5EF4-FFF2-40B4-BE49-F238E27FC236}">
                <a16:creationId xmlns:a16="http://schemas.microsoft.com/office/drawing/2014/main" id="{E77B8701-9BB2-41BA-9A12-6EA16D4E409F}"/>
              </a:ext>
            </a:extLst>
          </p:cNvPr>
          <p:cNvSpPr/>
          <p:nvPr/>
        </p:nvSpPr>
        <p:spPr>
          <a:xfrm>
            <a:off x="2548708" y="2796108"/>
            <a:ext cx="2076027" cy="1046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900" dirty="0"/>
          </a:p>
        </p:txBody>
      </p:sp>
      <p:pic>
        <p:nvPicPr>
          <p:cNvPr id="12" name="Afbeelding 11">
            <a:extLst>
              <a:ext uri="{FF2B5EF4-FFF2-40B4-BE49-F238E27FC236}">
                <a16:creationId xmlns:a16="http://schemas.microsoft.com/office/drawing/2014/main" id="{BD46BFD4-2AF4-411C-9EC8-3B0DCB9CD431}"/>
              </a:ext>
            </a:extLst>
          </p:cNvPr>
          <p:cNvPicPr>
            <a:picLocks noChangeAspect="1"/>
          </p:cNvPicPr>
          <p:nvPr/>
        </p:nvPicPr>
        <p:blipFill>
          <a:blip r:embed="rId3"/>
          <a:stretch>
            <a:fillRect/>
          </a:stretch>
        </p:blipFill>
        <p:spPr>
          <a:xfrm>
            <a:off x="10642938" y="307822"/>
            <a:ext cx="548688" cy="603556"/>
          </a:xfrm>
          <a:prstGeom prst="rect">
            <a:avLst/>
          </a:prstGeom>
        </p:spPr>
      </p:pic>
      <p:sp>
        <p:nvSpPr>
          <p:cNvPr id="16" name="Rechthoek 15">
            <a:extLst>
              <a:ext uri="{FF2B5EF4-FFF2-40B4-BE49-F238E27FC236}">
                <a16:creationId xmlns:a16="http://schemas.microsoft.com/office/drawing/2014/main" id="{2F4289A1-C5D2-4516-9B16-3819A54F7469}"/>
              </a:ext>
            </a:extLst>
          </p:cNvPr>
          <p:cNvSpPr/>
          <p:nvPr/>
        </p:nvSpPr>
        <p:spPr>
          <a:xfrm>
            <a:off x="2651153" y="3134521"/>
            <a:ext cx="2076027" cy="369332"/>
          </a:xfrm>
          <a:prstGeom prst="rect">
            <a:avLst/>
          </a:prstGeom>
          <a:noFill/>
        </p:spPr>
        <p:txBody>
          <a:bodyPr wrap="square" lIns="91440" tIns="45720" rIns="91440" bIns="45720">
            <a:spAutoFit/>
          </a:bodyPr>
          <a:lstStyle/>
          <a:p>
            <a:r>
              <a:rPr lang="nl-NL" sz="900" b="0" cap="none" spc="0" dirty="0">
                <a:ln w="0"/>
                <a:solidFill>
                  <a:schemeClr val="tx1"/>
                </a:solidFill>
                <a:effectLst>
                  <a:outerShdw blurRad="38100" dist="19050" dir="2700000" algn="tl" rotWithShape="0">
                    <a:schemeClr val="dk1">
                      <a:alpha val="40000"/>
                    </a:schemeClr>
                  </a:outerShdw>
                </a:effectLst>
              </a:rPr>
              <a:t>Klik op 	</a:t>
            </a:r>
          </a:p>
          <a:p>
            <a:r>
              <a:rPr lang="nl-NL" sz="900" dirty="0">
                <a:ln w="0"/>
                <a:effectLst>
                  <a:outerShdw blurRad="38100" dist="19050" dir="2700000" algn="tl" rotWithShape="0">
                    <a:schemeClr val="dk1">
                      <a:alpha val="40000"/>
                    </a:schemeClr>
                  </a:outerShdw>
                </a:effectLst>
              </a:rPr>
              <a:t>Ledenmodule</a:t>
            </a:r>
            <a:endParaRPr lang="nl-NL" sz="9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86778441"/>
      </p:ext>
    </p:extLst>
  </p:cSld>
  <p:clrMapOvr>
    <a:masterClrMapping/>
  </p:clrMapOvr>
  <mc:AlternateContent xmlns:mc="http://schemas.openxmlformats.org/markup-compatibility/2006" xmlns:p14="http://schemas.microsoft.com/office/powerpoint/2010/main">
    <mc:Choice Requires="p14">
      <p:transition spd="slow" p14:dur="2000" advTm="5487"/>
    </mc:Choice>
    <mc:Fallback xmlns="">
      <p:transition spd="slow" advTm="54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sp>
        <p:nvSpPr>
          <p:cNvPr id="3" name="Rechthoek 2">
            <a:extLst>
              <a:ext uri="{FF2B5EF4-FFF2-40B4-BE49-F238E27FC236}">
                <a16:creationId xmlns:a16="http://schemas.microsoft.com/office/drawing/2014/main" id="{E74A573C-DB87-4929-891F-59F91DFA1ECB}"/>
              </a:ext>
            </a:extLst>
          </p:cNvPr>
          <p:cNvSpPr/>
          <p:nvPr/>
        </p:nvSpPr>
        <p:spPr>
          <a:xfrm>
            <a:off x="616903" y="492035"/>
            <a:ext cx="11089246" cy="3231654"/>
          </a:xfrm>
          <a:prstGeom prst="rect">
            <a:avLst/>
          </a:prstGeom>
          <a:noFill/>
        </p:spPr>
        <p:txBody>
          <a:bodyPr wrap="square" lIns="91440" tIns="45720" rIns="91440" bIns="45720">
            <a:spAutoFit/>
          </a:bodyPr>
          <a:lstStyle/>
          <a:p>
            <a:pPr algn="ctr"/>
            <a:r>
              <a:rPr lang="nl-NL" sz="3200" b="0" cap="none" spc="0" dirty="0">
                <a:ln w="0"/>
                <a:solidFill>
                  <a:schemeClr val="tx1"/>
                </a:solidFill>
                <a:effectLst>
                  <a:outerShdw blurRad="38100" dist="19050" dir="2700000" algn="tl" rotWithShape="0">
                    <a:schemeClr val="dk1">
                      <a:alpha val="40000"/>
                    </a:schemeClr>
                  </a:outerShdw>
                </a:effectLst>
              </a:rPr>
              <a:t>Enkele tips voordat u begint:</a:t>
            </a:r>
          </a:p>
          <a:p>
            <a:pPr algn="ctr"/>
            <a:endParaRPr lang="nl-NL" sz="1200" dirty="0">
              <a:ln w="0"/>
              <a:effectLst>
                <a:outerShdw blurRad="38100" dist="19050" dir="2700000" algn="tl" rotWithShape="0">
                  <a:schemeClr val="dk1">
                    <a:alpha val="40000"/>
                  </a:schemeClr>
                </a:outerShdw>
              </a:effectLst>
            </a:endParaRPr>
          </a:p>
          <a:p>
            <a:r>
              <a:rPr lang="nl-NL" sz="1400" b="0" cap="none" spc="0" dirty="0">
                <a:ln w="0"/>
                <a:solidFill>
                  <a:schemeClr val="tx1"/>
                </a:solidFill>
                <a:effectLst>
                  <a:outerShdw blurRad="38100" dist="19050" dir="2700000" algn="tl" rotWithShape="0">
                    <a:schemeClr val="dk1">
                      <a:alpha val="40000"/>
                    </a:schemeClr>
                  </a:outerShdw>
                </a:effectLst>
              </a:rPr>
              <a:t>Wilt u terug naar een ‘vorig scherm’ en/of ‘vorige selectie’?</a:t>
            </a:r>
          </a:p>
          <a:p>
            <a:r>
              <a:rPr lang="nl-NL" sz="1400" dirty="0">
                <a:ln w="0"/>
                <a:effectLst>
                  <a:outerShdw blurRad="38100" dist="19050" dir="2700000" algn="tl" rotWithShape="0">
                    <a:schemeClr val="dk1">
                      <a:alpha val="40000"/>
                    </a:schemeClr>
                  </a:outerShdw>
                </a:effectLst>
              </a:rPr>
              <a:t>Klik dan </a:t>
            </a:r>
            <a:r>
              <a:rPr lang="nl-NL" sz="1400" b="1" dirty="0">
                <a:ln w="0"/>
                <a:effectLst>
                  <a:outerShdw blurRad="38100" dist="19050" dir="2700000" algn="tl" rotWithShape="0">
                    <a:schemeClr val="dk1">
                      <a:alpha val="40000"/>
                    </a:schemeClr>
                  </a:outerShdw>
                </a:effectLst>
              </a:rPr>
              <a:t>niet</a:t>
            </a:r>
            <a:r>
              <a:rPr lang="nl-NL" sz="1400" dirty="0">
                <a:ln w="0"/>
                <a:effectLst>
                  <a:outerShdw blurRad="38100" dist="19050" dir="2700000" algn="tl" rotWithShape="0">
                    <a:schemeClr val="dk1">
                      <a:alpha val="40000"/>
                    </a:schemeClr>
                  </a:outerShdw>
                </a:effectLst>
              </a:rPr>
              <a:t> op het ‘terug pijltje’ van de ‘URL’.</a:t>
            </a:r>
          </a:p>
          <a:p>
            <a:r>
              <a:rPr lang="nl-NL" sz="1400" dirty="0">
                <a:ln w="0"/>
                <a:effectLst>
                  <a:outerShdw blurRad="38100" dist="19050" dir="2700000" algn="tl" rotWithShape="0">
                    <a:schemeClr val="dk1">
                      <a:alpha val="40000"/>
                    </a:schemeClr>
                  </a:outerShdw>
                </a:effectLst>
              </a:rPr>
              <a:t>						</a:t>
            </a:r>
          </a:p>
          <a:p>
            <a:r>
              <a:rPr lang="nl-NL" sz="1400" dirty="0">
                <a:ln w="0"/>
                <a:effectLst>
                  <a:outerShdw blurRad="38100" dist="19050" dir="2700000" algn="tl" rotWithShape="0">
                    <a:schemeClr val="dk1">
                      <a:alpha val="40000"/>
                    </a:schemeClr>
                  </a:outerShdw>
                </a:effectLst>
              </a:rPr>
              <a:t>						Maar op het woord ‘Terug’ bovenaan de pagina.</a:t>
            </a:r>
          </a:p>
          <a:p>
            <a:pPr algn="r"/>
            <a:r>
              <a:rPr lang="nl-NL" sz="1400" dirty="0">
                <a:ln w="0"/>
                <a:effectLst>
                  <a:outerShdw blurRad="38100" dist="19050" dir="2700000" algn="tl" rotWithShape="0">
                    <a:schemeClr val="dk1">
                      <a:alpha val="40000"/>
                    </a:schemeClr>
                  </a:outerShdw>
                </a:effectLst>
              </a:rPr>
              <a:t>		Voeg een relatie </a:t>
            </a:r>
          </a:p>
          <a:p>
            <a:pPr algn="r"/>
            <a:r>
              <a:rPr lang="nl-NL" sz="1400" dirty="0">
                <a:ln w="0"/>
                <a:effectLst>
                  <a:outerShdw blurRad="38100" dist="19050" dir="2700000" algn="tl" rotWithShape="0">
                    <a:schemeClr val="dk1">
                      <a:alpha val="40000"/>
                    </a:schemeClr>
                  </a:outerShdw>
                </a:effectLst>
              </a:rPr>
              <a:t>(+Relatie) toe als dit </a:t>
            </a:r>
          </a:p>
          <a:p>
            <a:pPr algn="r"/>
            <a:r>
              <a:rPr lang="nl-NL" sz="1400" dirty="0">
                <a:ln w="0"/>
                <a:effectLst>
                  <a:outerShdw blurRad="38100" dist="19050" dir="2700000" algn="tl" rotWithShape="0">
                    <a:schemeClr val="dk1">
                      <a:alpha val="40000"/>
                    </a:schemeClr>
                  </a:outerShdw>
                </a:effectLst>
              </a:rPr>
              <a:t>Een nieuw lid bij uw vereniging is of een ‘gewezen lid’ dat niet meer actief is, dus niet bij een nieuw lidmaatschap </a:t>
            </a:r>
          </a:p>
          <a:p>
            <a:pPr algn="r"/>
            <a:r>
              <a:rPr lang="nl-NL" sz="1400" dirty="0">
                <a:ln w="0"/>
                <a:effectLst>
                  <a:outerShdw blurRad="38100" dist="19050" dir="2700000" algn="tl" rotWithShape="0">
                    <a:schemeClr val="dk1">
                      <a:alpha val="40000"/>
                    </a:schemeClr>
                  </a:outerShdw>
                </a:effectLst>
              </a:rPr>
              <a:t>	van een bestaand lid. </a:t>
            </a:r>
          </a:p>
          <a:p>
            <a:pPr algn="r"/>
            <a:r>
              <a:rPr lang="nl-NL" sz="1400" dirty="0">
                <a:ln w="0"/>
                <a:effectLst>
                  <a:outerShdw blurRad="38100" dist="19050" dir="2700000" algn="tl" rotWithShape="0">
                    <a:schemeClr val="dk1">
                      <a:alpha val="40000"/>
                    </a:schemeClr>
                  </a:outerShdw>
                </a:effectLst>
              </a:rPr>
              <a:t>Dit doet u bij Relaties Beheren vereniging </a:t>
            </a:r>
          </a:p>
          <a:p>
            <a:pPr algn="r"/>
            <a:r>
              <a:rPr lang="nl-NL" sz="1400" dirty="0">
                <a:ln w="0"/>
                <a:effectLst>
                  <a:outerShdw blurRad="38100" dist="19050" dir="2700000" algn="tl" rotWithShape="0">
                    <a:schemeClr val="dk1">
                      <a:alpha val="40000"/>
                    </a:schemeClr>
                  </a:outerShdw>
                </a:effectLst>
              </a:rPr>
              <a:t>Nieuwe ‘functie’ of ‘activiteit’.</a:t>
            </a:r>
          </a:p>
          <a:p>
            <a:pPr algn="ctr"/>
            <a:endParaRPr lang="nl-NL" sz="2000" b="0" cap="none" spc="0" dirty="0">
              <a:ln w="0"/>
              <a:solidFill>
                <a:schemeClr val="tx1"/>
              </a:solidFill>
              <a:effectLst>
                <a:outerShdw blurRad="38100" dist="19050" dir="2700000" algn="tl" rotWithShape="0">
                  <a:schemeClr val="dk1">
                    <a:alpha val="40000"/>
                  </a:schemeClr>
                </a:outerShdw>
              </a:effectLst>
            </a:endParaRPr>
          </a:p>
        </p:txBody>
      </p:sp>
      <p:pic>
        <p:nvPicPr>
          <p:cNvPr id="4" name="Afbeelding 3">
            <a:extLst>
              <a:ext uri="{FF2B5EF4-FFF2-40B4-BE49-F238E27FC236}">
                <a16:creationId xmlns:a16="http://schemas.microsoft.com/office/drawing/2014/main" id="{1CED8403-93C2-4BA9-9D6E-9D9596AE572F}"/>
              </a:ext>
            </a:extLst>
          </p:cNvPr>
          <p:cNvPicPr>
            <a:picLocks noChangeAspect="1"/>
          </p:cNvPicPr>
          <p:nvPr/>
        </p:nvPicPr>
        <p:blipFill>
          <a:blip r:embed="rId4"/>
          <a:stretch>
            <a:fillRect/>
          </a:stretch>
        </p:blipFill>
        <p:spPr>
          <a:xfrm>
            <a:off x="616902" y="3068558"/>
            <a:ext cx="1895475" cy="2019300"/>
          </a:xfrm>
          <a:prstGeom prst="rect">
            <a:avLst/>
          </a:prstGeom>
        </p:spPr>
      </p:pic>
      <p:pic>
        <p:nvPicPr>
          <p:cNvPr id="5" name="Afbeelding 4">
            <a:extLst>
              <a:ext uri="{FF2B5EF4-FFF2-40B4-BE49-F238E27FC236}">
                <a16:creationId xmlns:a16="http://schemas.microsoft.com/office/drawing/2014/main" id="{589AA570-31C1-4860-B8D9-38110F6F04CA}"/>
              </a:ext>
            </a:extLst>
          </p:cNvPr>
          <p:cNvPicPr>
            <a:picLocks noChangeAspect="1"/>
          </p:cNvPicPr>
          <p:nvPr/>
        </p:nvPicPr>
        <p:blipFill>
          <a:blip r:embed="rId5"/>
          <a:stretch>
            <a:fillRect/>
          </a:stretch>
        </p:blipFill>
        <p:spPr>
          <a:xfrm>
            <a:off x="8734348" y="4216131"/>
            <a:ext cx="2971800" cy="1095375"/>
          </a:xfrm>
          <a:prstGeom prst="rect">
            <a:avLst/>
          </a:prstGeom>
        </p:spPr>
      </p:pic>
      <p:pic>
        <p:nvPicPr>
          <p:cNvPr id="6" name="Afbeelding 5">
            <a:extLst>
              <a:ext uri="{FF2B5EF4-FFF2-40B4-BE49-F238E27FC236}">
                <a16:creationId xmlns:a16="http://schemas.microsoft.com/office/drawing/2014/main" id="{14A76A91-F773-424E-AA4E-9866A9C4A1C8}"/>
              </a:ext>
            </a:extLst>
          </p:cNvPr>
          <p:cNvPicPr>
            <a:picLocks noChangeAspect="1"/>
          </p:cNvPicPr>
          <p:nvPr/>
        </p:nvPicPr>
        <p:blipFill>
          <a:blip r:embed="rId6"/>
          <a:stretch>
            <a:fillRect/>
          </a:stretch>
        </p:blipFill>
        <p:spPr>
          <a:xfrm>
            <a:off x="2702242" y="4297283"/>
            <a:ext cx="5019675" cy="790575"/>
          </a:xfrm>
          <a:prstGeom prst="rect">
            <a:avLst/>
          </a:prstGeom>
        </p:spPr>
      </p:pic>
      <p:pic>
        <p:nvPicPr>
          <p:cNvPr id="8" name="Graphic 7" descr="Geen teken">
            <a:extLst>
              <a:ext uri="{FF2B5EF4-FFF2-40B4-BE49-F238E27FC236}">
                <a16:creationId xmlns:a16="http://schemas.microsoft.com/office/drawing/2014/main" id="{74D55BD6-46A4-431D-8FE9-03840B2F4D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807" y="2953870"/>
            <a:ext cx="553416" cy="553416"/>
          </a:xfrm>
          <a:prstGeom prst="rect">
            <a:avLst/>
          </a:prstGeom>
        </p:spPr>
      </p:pic>
      <p:pic>
        <p:nvPicPr>
          <p:cNvPr id="10" name="Graphic 9" descr="Vinkje">
            <a:extLst>
              <a:ext uri="{FF2B5EF4-FFF2-40B4-BE49-F238E27FC236}">
                <a16:creationId xmlns:a16="http://schemas.microsoft.com/office/drawing/2014/main" id="{598751E3-331C-45BB-9189-2636ECB387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83760" y="3995023"/>
            <a:ext cx="426720" cy="604520"/>
          </a:xfrm>
          <a:prstGeom prst="rect">
            <a:avLst/>
          </a:prstGeom>
        </p:spPr>
      </p:pic>
      <p:pic>
        <p:nvPicPr>
          <p:cNvPr id="12" name="Graphic 11" descr="Pijl: lichte curve">
            <a:extLst>
              <a:ext uri="{FF2B5EF4-FFF2-40B4-BE49-F238E27FC236}">
                <a16:creationId xmlns:a16="http://schemas.microsoft.com/office/drawing/2014/main" id="{D5499AAD-E894-43C6-AB46-460FFB5A3DA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631418">
            <a:off x="7982122" y="3537821"/>
            <a:ext cx="914400" cy="914400"/>
          </a:xfrm>
          <a:prstGeom prst="rect">
            <a:avLst/>
          </a:prstGeom>
        </p:spPr>
      </p:pic>
    </p:spTree>
    <p:extLst>
      <p:ext uri="{BB962C8B-B14F-4D97-AF65-F5344CB8AC3E}">
        <p14:creationId xmlns:p14="http://schemas.microsoft.com/office/powerpoint/2010/main" val="1910581211"/>
      </p:ext>
    </p:extLst>
  </p:cSld>
  <p:clrMapOvr>
    <a:masterClrMapping/>
  </p:clrMapOvr>
  <mc:AlternateContent xmlns:mc="http://schemas.openxmlformats.org/markup-compatibility/2006" xmlns:p14="http://schemas.microsoft.com/office/powerpoint/2010/main">
    <mc:Choice Requires="p14">
      <p:transition spd="slow" p14:dur="2000" advTm="15767"/>
    </mc:Choice>
    <mc:Fallback xmlns="">
      <p:transition spd="slow" advTm="15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7"/>
</p:tagLst>
</file>

<file path=ppt/tags/tag2.xml><?xml version="1.0" encoding="utf-8"?>
<p:tagLst xmlns:a="http://schemas.openxmlformats.org/drawingml/2006/main" xmlns:r="http://schemas.openxmlformats.org/officeDocument/2006/relationships" xmlns:p="http://schemas.openxmlformats.org/presentationml/2006/main">
  <p:tag name="TIMING" val="|13.6"/>
</p:tagLst>
</file>

<file path=ppt/tags/tag3.xml><?xml version="1.0" encoding="utf-8"?>
<p:tagLst xmlns:a="http://schemas.openxmlformats.org/drawingml/2006/main" xmlns:r="http://schemas.openxmlformats.org/officeDocument/2006/relationships" xmlns:p="http://schemas.openxmlformats.org/presentationml/2006/main">
  <p:tag name="TIMING" val="|5.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2755</TotalTime>
  <Words>3020</Words>
  <Application>Microsoft Office PowerPoint</Application>
  <PresentationFormat>Breedbeeld</PresentationFormat>
  <Paragraphs>336</Paragraphs>
  <Slides>32</Slides>
  <Notes>32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32</vt:i4>
      </vt:variant>
    </vt:vector>
  </HeadingPairs>
  <TitlesOfParts>
    <vt:vector size="37" baseType="lpstr">
      <vt:lpstr>Arial</vt:lpstr>
      <vt:lpstr>Calibri</vt:lpstr>
      <vt:lpstr>Century Gothic</vt:lpstr>
      <vt:lpstr>Wingdings 3</vt:lpstr>
      <vt:lpstr>Ion</vt:lpstr>
      <vt:lpstr>KNBB ledenadministratie via AllUnited  Handleiding Ledenmodule voor secretaris/ledenadministrateur vereniging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Debby Manders - KNBB</dc:creator>
  <cp:lastModifiedBy>Debby Manders - KNBB</cp:lastModifiedBy>
  <cp:revision>169</cp:revision>
  <dcterms:created xsi:type="dcterms:W3CDTF">2022-01-03T15:30:25Z</dcterms:created>
  <dcterms:modified xsi:type="dcterms:W3CDTF">2022-08-16T09:26:25Z</dcterms:modified>
</cp:coreProperties>
</file>